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92" r:id="rId4"/>
  </p:sldMasterIdLst>
  <p:notesMasterIdLst>
    <p:notesMasterId r:id="rId60"/>
  </p:notesMasterIdLst>
  <p:sldIdLst>
    <p:sldId id="285" r:id="rId5"/>
    <p:sldId id="290" r:id="rId6"/>
    <p:sldId id="289" r:id="rId7"/>
    <p:sldId id="286" r:id="rId8"/>
    <p:sldId id="315" r:id="rId9"/>
    <p:sldId id="263" r:id="rId10"/>
    <p:sldId id="292" r:id="rId11"/>
    <p:sldId id="257" r:id="rId12"/>
    <p:sldId id="293" r:id="rId13"/>
    <p:sldId id="294" r:id="rId14"/>
    <p:sldId id="269" r:id="rId15"/>
    <p:sldId id="295" r:id="rId16"/>
    <p:sldId id="267" r:id="rId17"/>
    <p:sldId id="283" r:id="rId18"/>
    <p:sldId id="287" r:id="rId19"/>
    <p:sldId id="296" r:id="rId20"/>
    <p:sldId id="262" r:id="rId21"/>
    <p:sldId id="276" r:id="rId22"/>
    <p:sldId id="271" r:id="rId23"/>
    <p:sldId id="324" r:id="rId24"/>
    <p:sldId id="323" r:id="rId25"/>
    <p:sldId id="325" r:id="rId26"/>
    <p:sldId id="326" r:id="rId27"/>
    <p:sldId id="316" r:id="rId28"/>
    <p:sldId id="319" r:id="rId29"/>
    <p:sldId id="318" r:id="rId30"/>
    <p:sldId id="327" r:id="rId31"/>
    <p:sldId id="320" r:id="rId32"/>
    <p:sldId id="321" r:id="rId33"/>
    <p:sldId id="322" r:id="rId34"/>
    <p:sldId id="308" r:id="rId35"/>
    <p:sldId id="274" r:id="rId36"/>
    <p:sldId id="272" r:id="rId37"/>
    <p:sldId id="264" r:id="rId38"/>
    <p:sldId id="298" r:id="rId39"/>
    <p:sldId id="258" r:id="rId40"/>
    <p:sldId id="275" r:id="rId41"/>
    <p:sldId id="299" r:id="rId42"/>
    <p:sldId id="300" r:id="rId43"/>
    <p:sldId id="259" r:id="rId44"/>
    <p:sldId id="305" r:id="rId45"/>
    <p:sldId id="306" r:id="rId46"/>
    <p:sldId id="265" r:id="rId47"/>
    <p:sldId id="266" r:id="rId48"/>
    <p:sldId id="301" r:id="rId49"/>
    <p:sldId id="304" r:id="rId50"/>
    <p:sldId id="277" r:id="rId51"/>
    <p:sldId id="284" r:id="rId52"/>
    <p:sldId id="279" r:id="rId53"/>
    <p:sldId id="282" r:id="rId54"/>
    <p:sldId id="281" r:id="rId55"/>
    <p:sldId id="302" r:id="rId56"/>
    <p:sldId id="280" r:id="rId57"/>
    <p:sldId id="307" r:id="rId58"/>
    <p:sldId id="288" r:id="rId59"/>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g, Kjell" initials="HK" lastIdx="10" clrIdx="0">
    <p:extLst>
      <p:ext uri="{19B8F6BF-5375-455C-9EA6-DF929625EA0E}">
        <p15:presenceInfo xmlns:p15="http://schemas.microsoft.com/office/powerpoint/2012/main" userId="S::Kjell.Haug@bergen.kommune.no::e11949d3-610a-4387-a5e3-f489511cce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1DADB3-2135-4E91-AE10-5FD0A067AB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E279E0-4538-423C-AE57-E7E978007B1E}">
      <dgm:prSet/>
      <dgm:spPr/>
      <dgm:t>
        <a:bodyPr/>
        <a:lstStyle/>
        <a:p>
          <a:pPr rtl="0"/>
          <a:r>
            <a:rPr lang="nn-NO" b="1" dirty="0" err="1"/>
            <a:t>Koronavaksiner</a:t>
          </a:r>
          <a:r>
            <a:rPr lang="nn-NO" b="1" dirty="0"/>
            <a:t> som er </a:t>
          </a:r>
          <a:r>
            <a:rPr lang="nn-NO" b="1" dirty="0" err="1"/>
            <a:t>tilgjengelig</a:t>
          </a:r>
          <a:r>
            <a:rPr lang="nn-NO" b="1" dirty="0"/>
            <a:t> i Norge er:</a:t>
          </a:r>
          <a:r>
            <a:rPr lang="nn-NO" b="1" dirty="0">
              <a:latin typeface="Arial"/>
            </a:rPr>
            <a:t>  </a:t>
          </a:r>
          <a:endParaRPr lang="en-US" b="1"/>
        </a:p>
      </dgm:t>
    </dgm:pt>
    <dgm:pt modelId="{5A040032-370F-432C-B3CD-C47CAD192EFE}" type="parTrans" cxnId="{EB059B31-850F-495C-9B52-EB0D49021FD7}">
      <dgm:prSet/>
      <dgm:spPr/>
      <dgm:t>
        <a:bodyPr/>
        <a:lstStyle/>
        <a:p>
          <a:endParaRPr lang="en-US"/>
        </a:p>
      </dgm:t>
    </dgm:pt>
    <dgm:pt modelId="{D22BBD80-45DD-48F6-BBB7-353DF0703D59}" type="sibTrans" cxnId="{EB059B31-850F-495C-9B52-EB0D49021FD7}">
      <dgm:prSet/>
      <dgm:spPr/>
      <dgm:t>
        <a:bodyPr/>
        <a:lstStyle/>
        <a:p>
          <a:endParaRPr lang="en-US"/>
        </a:p>
      </dgm:t>
    </dgm:pt>
    <dgm:pt modelId="{9E9D4D34-884B-4386-8591-B6C8D1C01FDA}">
      <dgm:prSet/>
      <dgm:spPr/>
      <dgm:t>
        <a:bodyPr/>
        <a:lstStyle/>
        <a:p>
          <a:r>
            <a:rPr lang="nn-NO" dirty="0"/>
            <a:t>BNT-162b2 </a:t>
          </a:r>
          <a:r>
            <a:rPr lang="nn-NO" dirty="0" err="1"/>
            <a:t>fra</a:t>
          </a:r>
          <a:r>
            <a:rPr lang="nn-NO" dirty="0"/>
            <a:t> </a:t>
          </a:r>
          <a:r>
            <a:rPr lang="nn-NO" b="1" dirty="0" err="1"/>
            <a:t>BioNTech</a:t>
          </a:r>
          <a:r>
            <a:rPr lang="nn-NO" b="1" dirty="0"/>
            <a:t> og Pfizer -</a:t>
          </a:r>
          <a:r>
            <a:rPr lang="nn-NO" dirty="0"/>
            <a:t> denne har fått </a:t>
          </a:r>
          <a:r>
            <a:rPr lang="nn-NO" u="sng" dirty="0"/>
            <a:t>SYSVAK-kode</a:t>
          </a:r>
          <a:r>
            <a:rPr lang="nn-NO" dirty="0"/>
            <a:t> </a:t>
          </a:r>
          <a:r>
            <a:rPr lang="nn-NO" b="1" dirty="0"/>
            <a:t>BNT03</a:t>
          </a:r>
          <a:r>
            <a:rPr lang="nn-NO" dirty="0"/>
            <a:t> (to doser </a:t>
          </a:r>
          <a:r>
            <a:rPr lang="nn-NO" dirty="0" err="1"/>
            <a:t>settes</a:t>
          </a:r>
          <a:r>
            <a:rPr lang="nn-NO" dirty="0"/>
            <a:t> med min. 3 </a:t>
          </a:r>
          <a:r>
            <a:rPr lang="nn-NO" dirty="0" err="1"/>
            <a:t>ukers</a:t>
          </a:r>
          <a:r>
            <a:rPr lang="nn-NO" dirty="0"/>
            <a:t> mellomrom)</a:t>
          </a:r>
          <a:endParaRPr lang="en-US" dirty="0"/>
        </a:p>
      </dgm:t>
    </dgm:pt>
    <dgm:pt modelId="{CB7CFB0D-380A-4CB2-939C-79771628F15A}" type="parTrans" cxnId="{8D8B984B-9545-487E-8E06-4462B67138F9}">
      <dgm:prSet/>
      <dgm:spPr/>
      <dgm:t>
        <a:bodyPr/>
        <a:lstStyle/>
        <a:p>
          <a:endParaRPr lang="en-US"/>
        </a:p>
      </dgm:t>
    </dgm:pt>
    <dgm:pt modelId="{A31EE181-E3F7-4BD6-A2B5-056BFFEC436F}" type="sibTrans" cxnId="{8D8B984B-9545-487E-8E06-4462B67138F9}">
      <dgm:prSet/>
      <dgm:spPr/>
      <dgm:t>
        <a:bodyPr/>
        <a:lstStyle/>
        <a:p>
          <a:endParaRPr lang="en-US"/>
        </a:p>
      </dgm:t>
    </dgm:pt>
    <dgm:pt modelId="{ED034AC5-00C7-4689-A7E2-A5C8B0AFA82F}">
      <dgm:prSet/>
      <dgm:spPr/>
      <dgm:t>
        <a:bodyPr/>
        <a:lstStyle/>
        <a:p>
          <a:pPr rtl="0"/>
          <a:r>
            <a:rPr lang="nn-NO" dirty="0"/>
            <a:t>mRNA-1273 </a:t>
          </a:r>
          <a:r>
            <a:rPr lang="nn-NO" dirty="0" err="1"/>
            <a:t>fra</a:t>
          </a:r>
          <a:r>
            <a:rPr lang="nn-NO" dirty="0"/>
            <a:t> </a:t>
          </a:r>
          <a:r>
            <a:rPr lang="nn-NO" b="1" dirty="0" err="1"/>
            <a:t>Moderna</a:t>
          </a:r>
          <a:r>
            <a:rPr lang="nn-NO" dirty="0"/>
            <a:t> - denne har fått </a:t>
          </a:r>
          <a:r>
            <a:rPr lang="nn-NO" u="sng" dirty="0"/>
            <a:t>SYSVAK-kode</a:t>
          </a:r>
          <a:r>
            <a:rPr lang="nn-NO" dirty="0"/>
            <a:t> </a:t>
          </a:r>
          <a:r>
            <a:rPr lang="nn-NO" b="1" dirty="0"/>
            <a:t>MOD03</a:t>
          </a:r>
          <a:r>
            <a:rPr lang="nn-NO" dirty="0">
              <a:latin typeface="Arial"/>
            </a:rPr>
            <a:t> </a:t>
          </a:r>
          <a:r>
            <a:rPr lang="nn-NO" dirty="0"/>
            <a:t> (to doser </a:t>
          </a:r>
          <a:r>
            <a:rPr lang="nn-NO" dirty="0" err="1"/>
            <a:t>settes</a:t>
          </a:r>
          <a:r>
            <a:rPr lang="nn-NO" dirty="0"/>
            <a:t> med min. 4 </a:t>
          </a:r>
          <a:r>
            <a:rPr lang="nn-NO" dirty="0" err="1"/>
            <a:t>ukers</a:t>
          </a:r>
          <a:r>
            <a:rPr lang="nn-NO" dirty="0"/>
            <a:t> mellomrom)</a:t>
          </a:r>
          <a:endParaRPr lang="en-US" dirty="0"/>
        </a:p>
      </dgm:t>
    </dgm:pt>
    <dgm:pt modelId="{0BF2A73F-8E76-44B0-90D5-A3FCE01210B9}" type="parTrans" cxnId="{734FD31A-7166-457C-A6A9-3DB26BDC359D}">
      <dgm:prSet/>
      <dgm:spPr/>
      <dgm:t>
        <a:bodyPr/>
        <a:lstStyle/>
        <a:p>
          <a:endParaRPr lang="en-US"/>
        </a:p>
      </dgm:t>
    </dgm:pt>
    <dgm:pt modelId="{564074CA-89A5-49AA-8C96-163B7629717C}" type="sibTrans" cxnId="{734FD31A-7166-457C-A6A9-3DB26BDC359D}">
      <dgm:prSet/>
      <dgm:spPr/>
      <dgm:t>
        <a:bodyPr/>
        <a:lstStyle/>
        <a:p>
          <a:endParaRPr lang="en-US"/>
        </a:p>
      </dgm:t>
    </dgm:pt>
    <dgm:pt modelId="{AF8C49B0-BBD7-499D-9AAB-BB7FF9A2F52A}">
      <dgm:prSet/>
      <dgm:spPr/>
      <dgm:t>
        <a:bodyPr/>
        <a:lstStyle/>
        <a:p>
          <a:pPr rtl="0"/>
          <a:r>
            <a:rPr lang="nb-NO" dirty="0" err="1"/>
            <a:t>Nuvaxovid</a:t>
          </a:r>
          <a:r>
            <a:rPr lang="nb-NO" dirty="0"/>
            <a:t> (</a:t>
          </a:r>
          <a:r>
            <a:rPr lang="nb-NO" dirty="0" err="1"/>
            <a:t>Novavax</a:t>
          </a:r>
          <a:r>
            <a:rPr lang="nb-NO" dirty="0"/>
            <a:t>) – denne har fått SYSVAK-kode NUV03 </a:t>
          </a:r>
          <a:r>
            <a:rPr lang="nb-NO" dirty="0">
              <a:latin typeface="Arial"/>
            </a:rPr>
            <a:t> </a:t>
          </a:r>
          <a:r>
            <a:rPr lang="nb-NO" dirty="0"/>
            <a:t>(2 doser a 0,5ml med minimum intervall 21 dager)</a:t>
          </a:r>
        </a:p>
      </dgm:t>
    </dgm:pt>
    <dgm:pt modelId="{92A9723D-1B55-42F6-A1D8-0B36E779C189}" type="parTrans" cxnId="{2ED1B024-2CBE-47AB-96E1-189AECCE18D5}">
      <dgm:prSet/>
      <dgm:spPr/>
      <dgm:t>
        <a:bodyPr/>
        <a:lstStyle/>
        <a:p>
          <a:endParaRPr lang="nb-NO"/>
        </a:p>
      </dgm:t>
    </dgm:pt>
    <dgm:pt modelId="{7654F2AF-E682-44DF-859A-061A404169D8}" type="sibTrans" cxnId="{2ED1B024-2CBE-47AB-96E1-189AECCE18D5}">
      <dgm:prSet/>
      <dgm:spPr/>
      <dgm:t>
        <a:bodyPr/>
        <a:lstStyle/>
        <a:p>
          <a:endParaRPr lang="nb-NO"/>
        </a:p>
      </dgm:t>
    </dgm:pt>
    <dgm:pt modelId="{C67DA2B0-F4C2-46E2-BE73-72340036CCF8}" type="pres">
      <dgm:prSet presAssocID="{F51DADB3-2135-4E91-AE10-5FD0A067ABFE}" presName="linear" presStyleCnt="0">
        <dgm:presLayoutVars>
          <dgm:animLvl val="lvl"/>
          <dgm:resizeHandles val="exact"/>
        </dgm:presLayoutVars>
      </dgm:prSet>
      <dgm:spPr/>
    </dgm:pt>
    <dgm:pt modelId="{DDCA9AD9-D985-4DAD-846F-E3258367DB93}" type="pres">
      <dgm:prSet presAssocID="{3BE279E0-4538-423C-AE57-E7E978007B1E}" presName="parentText" presStyleLbl="node1" presStyleIdx="0" presStyleCnt="4" custLinFactY="-58864" custLinFactNeighborY="-100000">
        <dgm:presLayoutVars>
          <dgm:chMax val="0"/>
          <dgm:bulletEnabled val="1"/>
        </dgm:presLayoutVars>
      </dgm:prSet>
      <dgm:spPr/>
    </dgm:pt>
    <dgm:pt modelId="{F1CC90B8-5446-4FEE-B8AD-4BA0B251047A}" type="pres">
      <dgm:prSet presAssocID="{D22BBD80-45DD-48F6-BBB7-353DF0703D59}" presName="spacer" presStyleCnt="0"/>
      <dgm:spPr/>
    </dgm:pt>
    <dgm:pt modelId="{E39EEEE1-2677-4C2B-8D0C-9D773C02D99E}" type="pres">
      <dgm:prSet presAssocID="{9E9D4D34-884B-4386-8591-B6C8D1C01FDA}" presName="parentText" presStyleLbl="node1" presStyleIdx="1" presStyleCnt="4" custLinFactY="-40581" custLinFactNeighborY="-100000">
        <dgm:presLayoutVars>
          <dgm:chMax val="0"/>
          <dgm:bulletEnabled val="1"/>
        </dgm:presLayoutVars>
      </dgm:prSet>
      <dgm:spPr/>
    </dgm:pt>
    <dgm:pt modelId="{75EC0F7F-2064-4E0E-8CEA-9B7731A4D14E}" type="pres">
      <dgm:prSet presAssocID="{A31EE181-E3F7-4BD6-A2B5-056BFFEC436F}" presName="spacer" presStyleCnt="0"/>
      <dgm:spPr/>
    </dgm:pt>
    <dgm:pt modelId="{F7372EB5-C6D3-4751-A190-F87CCC1CC614}" type="pres">
      <dgm:prSet presAssocID="{ED034AC5-00C7-4689-A7E2-A5C8B0AFA82F}" presName="parentText" presStyleLbl="node1" presStyleIdx="2" presStyleCnt="4" custLinFactY="-24022" custLinFactNeighborY="-100000">
        <dgm:presLayoutVars>
          <dgm:chMax val="0"/>
          <dgm:bulletEnabled val="1"/>
        </dgm:presLayoutVars>
      </dgm:prSet>
      <dgm:spPr/>
    </dgm:pt>
    <dgm:pt modelId="{A32D095C-9B29-40D4-9295-31E18284C80A}" type="pres">
      <dgm:prSet presAssocID="{564074CA-89A5-49AA-8C96-163B7629717C}" presName="spacer" presStyleCnt="0"/>
      <dgm:spPr/>
    </dgm:pt>
    <dgm:pt modelId="{F123EB23-5952-42BE-8329-2BA08CE9F160}" type="pres">
      <dgm:prSet presAssocID="{AF8C49B0-BBD7-499D-9AAB-BB7FF9A2F52A}" presName="parentText" presStyleLbl="node1" presStyleIdx="3" presStyleCnt="4">
        <dgm:presLayoutVars>
          <dgm:chMax val="0"/>
          <dgm:bulletEnabled val="1"/>
        </dgm:presLayoutVars>
      </dgm:prSet>
      <dgm:spPr/>
    </dgm:pt>
  </dgm:ptLst>
  <dgm:cxnLst>
    <dgm:cxn modelId="{067CC90B-5D11-49DA-98F9-B7CCB64FC825}" type="presOf" srcId="{F51DADB3-2135-4E91-AE10-5FD0A067ABFE}" destId="{C67DA2B0-F4C2-46E2-BE73-72340036CCF8}" srcOrd="0" destOrd="0" presId="urn:microsoft.com/office/officeart/2005/8/layout/vList2"/>
    <dgm:cxn modelId="{734FD31A-7166-457C-A6A9-3DB26BDC359D}" srcId="{F51DADB3-2135-4E91-AE10-5FD0A067ABFE}" destId="{ED034AC5-00C7-4689-A7E2-A5C8B0AFA82F}" srcOrd="2" destOrd="0" parTransId="{0BF2A73F-8E76-44B0-90D5-A3FCE01210B9}" sibTransId="{564074CA-89A5-49AA-8C96-163B7629717C}"/>
    <dgm:cxn modelId="{2ED1B024-2CBE-47AB-96E1-189AECCE18D5}" srcId="{F51DADB3-2135-4E91-AE10-5FD0A067ABFE}" destId="{AF8C49B0-BBD7-499D-9AAB-BB7FF9A2F52A}" srcOrd="3" destOrd="0" parTransId="{92A9723D-1B55-42F6-A1D8-0B36E779C189}" sibTransId="{7654F2AF-E682-44DF-859A-061A404169D8}"/>
    <dgm:cxn modelId="{6A684926-B547-40D2-B63B-1ECFE5A344F4}" type="presOf" srcId="{3BE279E0-4538-423C-AE57-E7E978007B1E}" destId="{DDCA9AD9-D985-4DAD-846F-E3258367DB93}" srcOrd="0" destOrd="0" presId="urn:microsoft.com/office/officeart/2005/8/layout/vList2"/>
    <dgm:cxn modelId="{EB059B31-850F-495C-9B52-EB0D49021FD7}" srcId="{F51DADB3-2135-4E91-AE10-5FD0A067ABFE}" destId="{3BE279E0-4538-423C-AE57-E7E978007B1E}" srcOrd="0" destOrd="0" parTransId="{5A040032-370F-432C-B3CD-C47CAD192EFE}" sibTransId="{D22BBD80-45DD-48F6-BBB7-353DF0703D59}"/>
    <dgm:cxn modelId="{F06E0441-DE5B-4F64-94A4-B303471CDFDE}" type="presOf" srcId="{ED034AC5-00C7-4689-A7E2-A5C8B0AFA82F}" destId="{F7372EB5-C6D3-4751-A190-F87CCC1CC614}" srcOrd="0" destOrd="0" presId="urn:microsoft.com/office/officeart/2005/8/layout/vList2"/>
    <dgm:cxn modelId="{8D8B984B-9545-487E-8E06-4462B67138F9}" srcId="{F51DADB3-2135-4E91-AE10-5FD0A067ABFE}" destId="{9E9D4D34-884B-4386-8591-B6C8D1C01FDA}" srcOrd="1" destOrd="0" parTransId="{CB7CFB0D-380A-4CB2-939C-79771628F15A}" sibTransId="{A31EE181-E3F7-4BD6-A2B5-056BFFEC436F}"/>
    <dgm:cxn modelId="{5EBA46CA-4CD8-4779-9363-016CA52A110D}" type="presOf" srcId="{AF8C49B0-BBD7-499D-9AAB-BB7FF9A2F52A}" destId="{F123EB23-5952-42BE-8329-2BA08CE9F160}" srcOrd="0" destOrd="0" presId="urn:microsoft.com/office/officeart/2005/8/layout/vList2"/>
    <dgm:cxn modelId="{798F49FC-E51B-4A99-86B3-8AA96A89B53E}" type="presOf" srcId="{9E9D4D34-884B-4386-8591-B6C8D1C01FDA}" destId="{E39EEEE1-2677-4C2B-8D0C-9D773C02D99E}" srcOrd="0" destOrd="0" presId="urn:microsoft.com/office/officeart/2005/8/layout/vList2"/>
    <dgm:cxn modelId="{5EEF82AE-446E-41CC-967A-D79FBD3BF368}" type="presParOf" srcId="{C67DA2B0-F4C2-46E2-BE73-72340036CCF8}" destId="{DDCA9AD9-D985-4DAD-846F-E3258367DB93}" srcOrd="0" destOrd="0" presId="urn:microsoft.com/office/officeart/2005/8/layout/vList2"/>
    <dgm:cxn modelId="{96824904-FC23-42E4-BEAB-C9A98F241294}" type="presParOf" srcId="{C67DA2B0-F4C2-46E2-BE73-72340036CCF8}" destId="{F1CC90B8-5446-4FEE-B8AD-4BA0B251047A}" srcOrd="1" destOrd="0" presId="urn:microsoft.com/office/officeart/2005/8/layout/vList2"/>
    <dgm:cxn modelId="{5693F56B-FDF9-418A-984B-47FC0D2732AE}" type="presParOf" srcId="{C67DA2B0-F4C2-46E2-BE73-72340036CCF8}" destId="{E39EEEE1-2677-4C2B-8D0C-9D773C02D99E}" srcOrd="2" destOrd="0" presId="urn:microsoft.com/office/officeart/2005/8/layout/vList2"/>
    <dgm:cxn modelId="{E8277335-D042-4E31-8C6F-CF1E83715747}" type="presParOf" srcId="{C67DA2B0-F4C2-46E2-BE73-72340036CCF8}" destId="{75EC0F7F-2064-4E0E-8CEA-9B7731A4D14E}" srcOrd="3" destOrd="0" presId="urn:microsoft.com/office/officeart/2005/8/layout/vList2"/>
    <dgm:cxn modelId="{13388DA4-1879-4682-9875-40A514740088}" type="presParOf" srcId="{C67DA2B0-F4C2-46E2-BE73-72340036CCF8}" destId="{F7372EB5-C6D3-4751-A190-F87CCC1CC614}" srcOrd="4" destOrd="0" presId="urn:microsoft.com/office/officeart/2005/8/layout/vList2"/>
    <dgm:cxn modelId="{5208B7B1-F9E6-4768-B037-F87BDAC54AB7}" type="presParOf" srcId="{C67DA2B0-F4C2-46E2-BE73-72340036CCF8}" destId="{A32D095C-9B29-40D4-9295-31E18284C80A}" srcOrd="5" destOrd="0" presId="urn:microsoft.com/office/officeart/2005/8/layout/vList2"/>
    <dgm:cxn modelId="{FC53159F-C966-45BB-B9E0-1E3E92B7BB98}" type="presParOf" srcId="{C67DA2B0-F4C2-46E2-BE73-72340036CCF8}" destId="{F123EB23-5952-42BE-8329-2BA08CE9F16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1DADB3-2135-4E91-AE10-5FD0A067AB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E279E0-4538-423C-AE57-E7E978007B1E}">
      <dgm:prSet/>
      <dgm:spPr/>
      <dgm:t>
        <a:bodyPr/>
        <a:lstStyle/>
        <a:p>
          <a:r>
            <a:rPr lang="nn-NO" b="1" err="1"/>
            <a:t>Koronavaksinener</a:t>
          </a:r>
          <a:r>
            <a:rPr lang="nn-NO" b="1"/>
            <a:t> som er </a:t>
          </a:r>
          <a:r>
            <a:rPr lang="nn-NO" b="1" err="1"/>
            <a:t>tilgjengelig</a:t>
          </a:r>
          <a:r>
            <a:rPr lang="nn-NO" b="1"/>
            <a:t> i Norge er:  </a:t>
          </a:r>
          <a:endParaRPr lang="en-US" b="1"/>
        </a:p>
      </dgm:t>
    </dgm:pt>
    <dgm:pt modelId="{5A040032-370F-432C-B3CD-C47CAD192EFE}" type="parTrans" cxnId="{EB059B31-850F-495C-9B52-EB0D49021FD7}">
      <dgm:prSet/>
      <dgm:spPr/>
      <dgm:t>
        <a:bodyPr/>
        <a:lstStyle/>
        <a:p>
          <a:endParaRPr lang="en-US"/>
        </a:p>
      </dgm:t>
    </dgm:pt>
    <dgm:pt modelId="{D22BBD80-45DD-48F6-BBB7-353DF0703D59}" type="sibTrans" cxnId="{EB059B31-850F-495C-9B52-EB0D49021FD7}">
      <dgm:prSet/>
      <dgm:spPr/>
      <dgm:t>
        <a:bodyPr/>
        <a:lstStyle/>
        <a:p>
          <a:endParaRPr lang="en-US"/>
        </a:p>
      </dgm:t>
    </dgm:pt>
    <dgm:pt modelId="{9E9D4D34-884B-4386-8591-B6C8D1C01FDA}">
      <dgm:prSet/>
      <dgm:spPr/>
      <dgm:t>
        <a:bodyPr/>
        <a:lstStyle/>
        <a:p>
          <a:r>
            <a:rPr lang="nn-NO"/>
            <a:t>BNT-162b2 </a:t>
          </a:r>
          <a:r>
            <a:rPr lang="nn-NO" err="1"/>
            <a:t>fra</a:t>
          </a:r>
          <a:r>
            <a:rPr lang="nn-NO"/>
            <a:t> </a:t>
          </a:r>
          <a:r>
            <a:rPr lang="nn-NO" b="1"/>
            <a:t>BioNTech og Pfizer -</a:t>
          </a:r>
          <a:r>
            <a:rPr lang="nn-NO"/>
            <a:t> denne har fått </a:t>
          </a:r>
          <a:r>
            <a:rPr lang="nn-NO" u="sng"/>
            <a:t>SYSVAK-kode</a:t>
          </a:r>
          <a:r>
            <a:rPr lang="nn-NO"/>
            <a:t> </a:t>
          </a:r>
          <a:r>
            <a:rPr lang="nn-NO" b="1"/>
            <a:t>BNT03</a:t>
          </a:r>
          <a:r>
            <a:rPr lang="nn-NO"/>
            <a:t> (to doser settes med min. 3 ukers mellomrom)</a:t>
          </a:r>
          <a:endParaRPr lang="en-US"/>
        </a:p>
      </dgm:t>
    </dgm:pt>
    <dgm:pt modelId="{CB7CFB0D-380A-4CB2-939C-79771628F15A}" type="parTrans" cxnId="{8D8B984B-9545-487E-8E06-4462B67138F9}">
      <dgm:prSet/>
      <dgm:spPr/>
      <dgm:t>
        <a:bodyPr/>
        <a:lstStyle/>
        <a:p>
          <a:endParaRPr lang="en-US"/>
        </a:p>
      </dgm:t>
    </dgm:pt>
    <dgm:pt modelId="{A31EE181-E3F7-4BD6-A2B5-056BFFEC436F}" type="sibTrans" cxnId="{8D8B984B-9545-487E-8E06-4462B67138F9}">
      <dgm:prSet/>
      <dgm:spPr/>
      <dgm:t>
        <a:bodyPr/>
        <a:lstStyle/>
        <a:p>
          <a:endParaRPr lang="en-US"/>
        </a:p>
      </dgm:t>
    </dgm:pt>
    <dgm:pt modelId="{ED034AC5-00C7-4689-A7E2-A5C8B0AFA82F}">
      <dgm:prSet/>
      <dgm:spPr/>
      <dgm:t>
        <a:bodyPr/>
        <a:lstStyle/>
        <a:p>
          <a:r>
            <a:rPr lang="nn-NO"/>
            <a:t>mRNA-1273 </a:t>
          </a:r>
          <a:r>
            <a:rPr lang="nn-NO" err="1"/>
            <a:t>fra</a:t>
          </a:r>
          <a:r>
            <a:rPr lang="nn-NO"/>
            <a:t> </a:t>
          </a:r>
          <a:r>
            <a:rPr lang="nn-NO" b="1" err="1"/>
            <a:t>Moderna</a:t>
          </a:r>
          <a:r>
            <a:rPr lang="nn-NO"/>
            <a:t> - denne har fått </a:t>
          </a:r>
          <a:r>
            <a:rPr lang="nn-NO" u="sng"/>
            <a:t>SYSVAK-kode</a:t>
          </a:r>
          <a:r>
            <a:rPr lang="nn-NO"/>
            <a:t> </a:t>
          </a:r>
          <a:r>
            <a:rPr lang="nn-NO" b="1"/>
            <a:t>MOD03</a:t>
          </a:r>
          <a:r>
            <a:rPr lang="nn-NO"/>
            <a:t>  (to doser settes med min. 4 ukers mellomrom)</a:t>
          </a:r>
          <a:endParaRPr lang="en-US"/>
        </a:p>
      </dgm:t>
    </dgm:pt>
    <dgm:pt modelId="{0BF2A73F-8E76-44B0-90D5-A3FCE01210B9}" type="parTrans" cxnId="{734FD31A-7166-457C-A6A9-3DB26BDC359D}">
      <dgm:prSet/>
      <dgm:spPr/>
      <dgm:t>
        <a:bodyPr/>
        <a:lstStyle/>
        <a:p>
          <a:endParaRPr lang="en-US"/>
        </a:p>
      </dgm:t>
    </dgm:pt>
    <dgm:pt modelId="{564074CA-89A5-49AA-8C96-163B7629717C}" type="sibTrans" cxnId="{734FD31A-7166-457C-A6A9-3DB26BDC359D}">
      <dgm:prSet/>
      <dgm:spPr/>
      <dgm:t>
        <a:bodyPr/>
        <a:lstStyle/>
        <a:p>
          <a:endParaRPr lang="en-US"/>
        </a:p>
      </dgm:t>
    </dgm:pt>
    <dgm:pt modelId="{A6413FA9-E387-4A15-8316-BBB178296A10}">
      <dgm:prSet/>
      <dgm:spPr/>
      <dgm:t>
        <a:bodyPr/>
        <a:lstStyle/>
        <a:p>
          <a:r>
            <a:rPr lang="nb-NO" dirty="0" err="1"/>
            <a:t>Nuvaxovid</a:t>
          </a:r>
          <a:r>
            <a:rPr lang="nb-NO" dirty="0"/>
            <a:t> (</a:t>
          </a:r>
          <a:r>
            <a:rPr lang="nb-NO" dirty="0" err="1"/>
            <a:t>Novavax</a:t>
          </a:r>
          <a:r>
            <a:rPr lang="nb-NO" dirty="0"/>
            <a:t>) – denne har fått SYSVAK-kode NUV03  (2 doser a 0,5ml med minimum intervall 21 dager)</a:t>
          </a:r>
          <a:endParaRPr lang="en-US" dirty="0"/>
        </a:p>
      </dgm:t>
    </dgm:pt>
    <dgm:pt modelId="{5509EAAC-A0E7-4F47-B166-1A82268FAFDA}" type="parTrans" cxnId="{89A6E907-2A2E-477D-A7F7-FB4771F89DF2}">
      <dgm:prSet/>
      <dgm:spPr/>
      <dgm:t>
        <a:bodyPr/>
        <a:lstStyle/>
        <a:p>
          <a:endParaRPr lang="nb-NO"/>
        </a:p>
      </dgm:t>
    </dgm:pt>
    <dgm:pt modelId="{C0EBEFAF-60B9-4654-A578-A227013BDBFF}" type="sibTrans" cxnId="{89A6E907-2A2E-477D-A7F7-FB4771F89DF2}">
      <dgm:prSet/>
      <dgm:spPr/>
      <dgm:t>
        <a:bodyPr/>
        <a:lstStyle/>
        <a:p>
          <a:endParaRPr lang="nb-NO"/>
        </a:p>
      </dgm:t>
    </dgm:pt>
    <dgm:pt modelId="{C67DA2B0-F4C2-46E2-BE73-72340036CCF8}" type="pres">
      <dgm:prSet presAssocID="{F51DADB3-2135-4E91-AE10-5FD0A067ABFE}" presName="linear" presStyleCnt="0">
        <dgm:presLayoutVars>
          <dgm:animLvl val="lvl"/>
          <dgm:resizeHandles val="exact"/>
        </dgm:presLayoutVars>
      </dgm:prSet>
      <dgm:spPr/>
    </dgm:pt>
    <dgm:pt modelId="{DDCA9AD9-D985-4DAD-846F-E3258367DB93}" type="pres">
      <dgm:prSet presAssocID="{3BE279E0-4538-423C-AE57-E7E978007B1E}" presName="parentText" presStyleLbl="node1" presStyleIdx="0" presStyleCnt="4" custLinFactY="-25248" custLinFactNeighborY="-100000">
        <dgm:presLayoutVars>
          <dgm:chMax val="0"/>
          <dgm:bulletEnabled val="1"/>
        </dgm:presLayoutVars>
      </dgm:prSet>
      <dgm:spPr/>
    </dgm:pt>
    <dgm:pt modelId="{F1CC90B8-5446-4FEE-B8AD-4BA0B251047A}" type="pres">
      <dgm:prSet presAssocID="{D22BBD80-45DD-48F6-BBB7-353DF0703D59}" presName="spacer" presStyleCnt="0"/>
      <dgm:spPr/>
    </dgm:pt>
    <dgm:pt modelId="{E39EEEE1-2677-4C2B-8D0C-9D773C02D99E}" type="pres">
      <dgm:prSet presAssocID="{9E9D4D34-884B-4386-8591-B6C8D1C01FDA}" presName="parentText" presStyleLbl="node1" presStyleIdx="1" presStyleCnt="4" custLinFactNeighborY="17843">
        <dgm:presLayoutVars>
          <dgm:chMax val="0"/>
          <dgm:bulletEnabled val="1"/>
        </dgm:presLayoutVars>
      </dgm:prSet>
      <dgm:spPr/>
    </dgm:pt>
    <dgm:pt modelId="{75EC0F7F-2064-4E0E-8CEA-9B7731A4D14E}" type="pres">
      <dgm:prSet presAssocID="{A31EE181-E3F7-4BD6-A2B5-056BFFEC436F}" presName="spacer" presStyleCnt="0"/>
      <dgm:spPr/>
    </dgm:pt>
    <dgm:pt modelId="{F7372EB5-C6D3-4751-A190-F87CCC1CC614}" type="pres">
      <dgm:prSet presAssocID="{ED034AC5-00C7-4689-A7E2-A5C8B0AFA82F}" presName="parentText" presStyleLbl="node1" presStyleIdx="2" presStyleCnt="4" custLinFactNeighborY="-23226">
        <dgm:presLayoutVars>
          <dgm:chMax val="0"/>
          <dgm:bulletEnabled val="1"/>
        </dgm:presLayoutVars>
      </dgm:prSet>
      <dgm:spPr/>
    </dgm:pt>
    <dgm:pt modelId="{798F8E06-298A-4076-9587-63E4304F6EC2}" type="pres">
      <dgm:prSet presAssocID="{564074CA-89A5-49AA-8C96-163B7629717C}" presName="spacer" presStyleCnt="0"/>
      <dgm:spPr/>
    </dgm:pt>
    <dgm:pt modelId="{56724111-C66E-4D13-935B-0E1C034F59C6}" type="pres">
      <dgm:prSet presAssocID="{A6413FA9-E387-4A15-8316-BBB178296A10}" presName="parentText" presStyleLbl="node1" presStyleIdx="3" presStyleCnt="4" custLinFactNeighborX="437" custLinFactNeighborY="-62205">
        <dgm:presLayoutVars>
          <dgm:chMax val="0"/>
          <dgm:bulletEnabled val="1"/>
        </dgm:presLayoutVars>
      </dgm:prSet>
      <dgm:spPr/>
    </dgm:pt>
  </dgm:ptLst>
  <dgm:cxnLst>
    <dgm:cxn modelId="{89A6E907-2A2E-477D-A7F7-FB4771F89DF2}" srcId="{F51DADB3-2135-4E91-AE10-5FD0A067ABFE}" destId="{A6413FA9-E387-4A15-8316-BBB178296A10}" srcOrd="3" destOrd="0" parTransId="{5509EAAC-A0E7-4F47-B166-1A82268FAFDA}" sibTransId="{C0EBEFAF-60B9-4654-A578-A227013BDBFF}"/>
    <dgm:cxn modelId="{067CC90B-5D11-49DA-98F9-B7CCB64FC825}" type="presOf" srcId="{F51DADB3-2135-4E91-AE10-5FD0A067ABFE}" destId="{C67DA2B0-F4C2-46E2-BE73-72340036CCF8}" srcOrd="0" destOrd="0" presId="urn:microsoft.com/office/officeart/2005/8/layout/vList2"/>
    <dgm:cxn modelId="{734FD31A-7166-457C-A6A9-3DB26BDC359D}" srcId="{F51DADB3-2135-4E91-AE10-5FD0A067ABFE}" destId="{ED034AC5-00C7-4689-A7E2-A5C8B0AFA82F}" srcOrd="2" destOrd="0" parTransId="{0BF2A73F-8E76-44B0-90D5-A3FCE01210B9}" sibTransId="{564074CA-89A5-49AA-8C96-163B7629717C}"/>
    <dgm:cxn modelId="{6A684926-B547-40D2-B63B-1ECFE5A344F4}" type="presOf" srcId="{3BE279E0-4538-423C-AE57-E7E978007B1E}" destId="{DDCA9AD9-D985-4DAD-846F-E3258367DB93}" srcOrd="0" destOrd="0" presId="urn:microsoft.com/office/officeart/2005/8/layout/vList2"/>
    <dgm:cxn modelId="{EB059B31-850F-495C-9B52-EB0D49021FD7}" srcId="{F51DADB3-2135-4E91-AE10-5FD0A067ABFE}" destId="{3BE279E0-4538-423C-AE57-E7E978007B1E}" srcOrd="0" destOrd="0" parTransId="{5A040032-370F-432C-B3CD-C47CAD192EFE}" sibTransId="{D22BBD80-45DD-48F6-BBB7-353DF0703D59}"/>
    <dgm:cxn modelId="{F06E0441-DE5B-4F64-94A4-B303471CDFDE}" type="presOf" srcId="{ED034AC5-00C7-4689-A7E2-A5C8B0AFA82F}" destId="{F7372EB5-C6D3-4751-A190-F87CCC1CC614}" srcOrd="0" destOrd="0" presId="urn:microsoft.com/office/officeart/2005/8/layout/vList2"/>
    <dgm:cxn modelId="{8D8B984B-9545-487E-8E06-4462B67138F9}" srcId="{F51DADB3-2135-4E91-AE10-5FD0A067ABFE}" destId="{9E9D4D34-884B-4386-8591-B6C8D1C01FDA}" srcOrd="1" destOrd="0" parTransId="{CB7CFB0D-380A-4CB2-939C-79771628F15A}" sibTransId="{A31EE181-E3F7-4BD6-A2B5-056BFFEC436F}"/>
    <dgm:cxn modelId="{6A3B6D96-353B-404D-B798-93BFE47CFF8C}" type="presOf" srcId="{A6413FA9-E387-4A15-8316-BBB178296A10}" destId="{56724111-C66E-4D13-935B-0E1C034F59C6}" srcOrd="0" destOrd="0" presId="urn:microsoft.com/office/officeart/2005/8/layout/vList2"/>
    <dgm:cxn modelId="{798F49FC-E51B-4A99-86B3-8AA96A89B53E}" type="presOf" srcId="{9E9D4D34-884B-4386-8591-B6C8D1C01FDA}" destId="{E39EEEE1-2677-4C2B-8D0C-9D773C02D99E}" srcOrd="0" destOrd="0" presId="urn:microsoft.com/office/officeart/2005/8/layout/vList2"/>
    <dgm:cxn modelId="{5EEF82AE-446E-41CC-967A-D79FBD3BF368}" type="presParOf" srcId="{C67DA2B0-F4C2-46E2-BE73-72340036CCF8}" destId="{DDCA9AD9-D985-4DAD-846F-E3258367DB93}" srcOrd="0" destOrd="0" presId="urn:microsoft.com/office/officeart/2005/8/layout/vList2"/>
    <dgm:cxn modelId="{96824904-FC23-42E4-BEAB-C9A98F241294}" type="presParOf" srcId="{C67DA2B0-F4C2-46E2-BE73-72340036CCF8}" destId="{F1CC90B8-5446-4FEE-B8AD-4BA0B251047A}" srcOrd="1" destOrd="0" presId="urn:microsoft.com/office/officeart/2005/8/layout/vList2"/>
    <dgm:cxn modelId="{5693F56B-FDF9-418A-984B-47FC0D2732AE}" type="presParOf" srcId="{C67DA2B0-F4C2-46E2-BE73-72340036CCF8}" destId="{E39EEEE1-2677-4C2B-8D0C-9D773C02D99E}" srcOrd="2" destOrd="0" presId="urn:microsoft.com/office/officeart/2005/8/layout/vList2"/>
    <dgm:cxn modelId="{E8277335-D042-4E31-8C6F-CF1E83715747}" type="presParOf" srcId="{C67DA2B0-F4C2-46E2-BE73-72340036CCF8}" destId="{75EC0F7F-2064-4E0E-8CEA-9B7731A4D14E}" srcOrd="3" destOrd="0" presId="urn:microsoft.com/office/officeart/2005/8/layout/vList2"/>
    <dgm:cxn modelId="{13388DA4-1879-4682-9875-40A514740088}" type="presParOf" srcId="{C67DA2B0-F4C2-46E2-BE73-72340036CCF8}" destId="{F7372EB5-C6D3-4751-A190-F87CCC1CC614}" srcOrd="4" destOrd="0" presId="urn:microsoft.com/office/officeart/2005/8/layout/vList2"/>
    <dgm:cxn modelId="{36478E8A-EB75-480A-864D-CD6601C0331D}" type="presParOf" srcId="{C67DA2B0-F4C2-46E2-BE73-72340036CCF8}" destId="{798F8E06-298A-4076-9587-63E4304F6EC2}" srcOrd="5" destOrd="0" presId="urn:microsoft.com/office/officeart/2005/8/layout/vList2"/>
    <dgm:cxn modelId="{3CBEA53A-4AB5-434A-B753-AFFD73FB3A20}" type="presParOf" srcId="{C67DA2B0-F4C2-46E2-BE73-72340036CCF8}" destId="{56724111-C66E-4D13-935B-0E1C034F59C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A9AD9-D985-4DAD-846F-E3258367DB93}">
      <dsp:nvSpPr>
        <dsp:cNvPr id="0" name=""/>
        <dsp:cNvSpPr/>
      </dsp:nvSpPr>
      <dsp:spPr>
        <a:xfrm>
          <a:off x="0" y="219235"/>
          <a:ext cx="10509731" cy="1102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nn-NO" sz="2900" b="1" kern="1200" dirty="0" err="1"/>
            <a:t>Koronavaksiner</a:t>
          </a:r>
          <a:r>
            <a:rPr lang="nn-NO" sz="2900" b="1" kern="1200" dirty="0"/>
            <a:t> som er </a:t>
          </a:r>
          <a:r>
            <a:rPr lang="nn-NO" sz="2900" b="1" kern="1200" dirty="0" err="1"/>
            <a:t>tilgjengelig</a:t>
          </a:r>
          <a:r>
            <a:rPr lang="nn-NO" sz="2900" b="1" kern="1200" dirty="0"/>
            <a:t> i Norge er:</a:t>
          </a:r>
          <a:r>
            <a:rPr lang="nn-NO" sz="2900" b="1" kern="1200" dirty="0">
              <a:latin typeface="Arial"/>
            </a:rPr>
            <a:t>  </a:t>
          </a:r>
          <a:endParaRPr lang="en-US" sz="2900" b="1" kern="1200"/>
        </a:p>
      </dsp:txBody>
      <dsp:txXfrm>
        <a:off x="53831" y="273066"/>
        <a:ext cx="10402069" cy="995063"/>
      </dsp:txXfrm>
    </dsp:sp>
    <dsp:sp modelId="{E39EEEE1-2677-4C2B-8D0C-9D773C02D99E}">
      <dsp:nvSpPr>
        <dsp:cNvPr id="0" name=""/>
        <dsp:cNvSpPr/>
      </dsp:nvSpPr>
      <dsp:spPr>
        <a:xfrm>
          <a:off x="0" y="1607091"/>
          <a:ext cx="10509731" cy="1102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n-NO" sz="2900" kern="1200" dirty="0"/>
            <a:t>BNT-162b2 </a:t>
          </a:r>
          <a:r>
            <a:rPr lang="nn-NO" sz="2900" kern="1200" dirty="0" err="1"/>
            <a:t>fra</a:t>
          </a:r>
          <a:r>
            <a:rPr lang="nn-NO" sz="2900" kern="1200" dirty="0"/>
            <a:t> </a:t>
          </a:r>
          <a:r>
            <a:rPr lang="nn-NO" sz="2900" b="1" kern="1200" dirty="0" err="1"/>
            <a:t>BioNTech</a:t>
          </a:r>
          <a:r>
            <a:rPr lang="nn-NO" sz="2900" b="1" kern="1200" dirty="0"/>
            <a:t> og Pfizer -</a:t>
          </a:r>
          <a:r>
            <a:rPr lang="nn-NO" sz="2900" kern="1200" dirty="0"/>
            <a:t> denne har fått </a:t>
          </a:r>
          <a:r>
            <a:rPr lang="nn-NO" sz="2900" u="sng" kern="1200" dirty="0"/>
            <a:t>SYSVAK-kode</a:t>
          </a:r>
          <a:r>
            <a:rPr lang="nn-NO" sz="2900" kern="1200" dirty="0"/>
            <a:t> </a:t>
          </a:r>
          <a:r>
            <a:rPr lang="nn-NO" sz="2900" b="1" kern="1200" dirty="0"/>
            <a:t>BNT03</a:t>
          </a:r>
          <a:r>
            <a:rPr lang="nn-NO" sz="2900" kern="1200" dirty="0"/>
            <a:t> (to doser </a:t>
          </a:r>
          <a:r>
            <a:rPr lang="nn-NO" sz="2900" kern="1200" dirty="0" err="1"/>
            <a:t>settes</a:t>
          </a:r>
          <a:r>
            <a:rPr lang="nn-NO" sz="2900" kern="1200" dirty="0"/>
            <a:t> med min. 3 </a:t>
          </a:r>
          <a:r>
            <a:rPr lang="nn-NO" sz="2900" kern="1200" dirty="0" err="1"/>
            <a:t>ukers</a:t>
          </a:r>
          <a:r>
            <a:rPr lang="nn-NO" sz="2900" kern="1200" dirty="0"/>
            <a:t> mellomrom)</a:t>
          </a:r>
          <a:endParaRPr lang="en-US" sz="2900" kern="1200" dirty="0"/>
        </a:p>
      </dsp:txBody>
      <dsp:txXfrm>
        <a:off x="53831" y="1660922"/>
        <a:ext cx="10402069" cy="995063"/>
      </dsp:txXfrm>
    </dsp:sp>
    <dsp:sp modelId="{F7372EB5-C6D3-4751-A190-F87CCC1CC614}">
      <dsp:nvSpPr>
        <dsp:cNvPr id="0" name=""/>
        <dsp:cNvSpPr/>
      </dsp:nvSpPr>
      <dsp:spPr>
        <a:xfrm>
          <a:off x="0" y="2975936"/>
          <a:ext cx="10509731" cy="1102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nn-NO" sz="2900" kern="1200" dirty="0"/>
            <a:t>mRNA-1273 </a:t>
          </a:r>
          <a:r>
            <a:rPr lang="nn-NO" sz="2900" kern="1200" dirty="0" err="1"/>
            <a:t>fra</a:t>
          </a:r>
          <a:r>
            <a:rPr lang="nn-NO" sz="2900" kern="1200" dirty="0"/>
            <a:t> </a:t>
          </a:r>
          <a:r>
            <a:rPr lang="nn-NO" sz="2900" b="1" kern="1200" dirty="0" err="1"/>
            <a:t>Moderna</a:t>
          </a:r>
          <a:r>
            <a:rPr lang="nn-NO" sz="2900" kern="1200" dirty="0"/>
            <a:t> - denne har fått </a:t>
          </a:r>
          <a:r>
            <a:rPr lang="nn-NO" sz="2900" u="sng" kern="1200" dirty="0"/>
            <a:t>SYSVAK-kode</a:t>
          </a:r>
          <a:r>
            <a:rPr lang="nn-NO" sz="2900" kern="1200" dirty="0"/>
            <a:t> </a:t>
          </a:r>
          <a:r>
            <a:rPr lang="nn-NO" sz="2900" b="1" kern="1200" dirty="0"/>
            <a:t>MOD03</a:t>
          </a:r>
          <a:r>
            <a:rPr lang="nn-NO" sz="2900" kern="1200" dirty="0">
              <a:latin typeface="Arial"/>
            </a:rPr>
            <a:t> </a:t>
          </a:r>
          <a:r>
            <a:rPr lang="nn-NO" sz="2900" kern="1200" dirty="0"/>
            <a:t> (to doser </a:t>
          </a:r>
          <a:r>
            <a:rPr lang="nn-NO" sz="2900" kern="1200" dirty="0" err="1"/>
            <a:t>settes</a:t>
          </a:r>
          <a:r>
            <a:rPr lang="nn-NO" sz="2900" kern="1200" dirty="0"/>
            <a:t> med min. 4 </a:t>
          </a:r>
          <a:r>
            <a:rPr lang="nn-NO" sz="2900" kern="1200" dirty="0" err="1"/>
            <a:t>ukers</a:t>
          </a:r>
          <a:r>
            <a:rPr lang="nn-NO" sz="2900" kern="1200" dirty="0"/>
            <a:t> mellomrom)</a:t>
          </a:r>
          <a:endParaRPr lang="en-US" sz="2900" kern="1200" dirty="0"/>
        </a:p>
      </dsp:txBody>
      <dsp:txXfrm>
        <a:off x="53831" y="3029767"/>
        <a:ext cx="10402069" cy="995063"/>
      </dsp:txXfrm>
    </dsp:sp>
    <dsp:sp modelId="{F123EB23-5952-42BE-8329-2BA08CE9F160}">
      <dsp:nvSpPr>
        <dsp:cNvPr id="0" name=""/>
        <dsp:cNvSpPr/>
      </dsp:nvSpPr>
      <dsp:spPr>
        <a:xfrm>
          <a:off x="0" y="4510598"/>
          <a:ext cx="10509731" cy="1102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nb-NO" sz="2900" kern="1200" dirty="0" err="1"/>
            <a:t>Nuvaxovid</a:t>
          </a:r>
          <a:r>
            <a:rPr lang="nb-NO" sz="2900" kern="1200" dirty="0"/>
            <a:t> (</a:t>
          </a:r>
          <a:r>
            <a:rPr lang="nb-NO" sz="2900" kern="1200" dirty="0" err="1"/>
            <a:t>Novavax</a:t>
          </a:r>
          <a:r>
            <a:rPr lang="nb-NO" sz="2900" kern="1200" dirty="0"/>
            <a:t>) – denne har fått SYSVAK-kode NUV03 </a:t>
          </a:r>
          <a:r>
            <a:rPr lang="nb-NO" sz="2900" kern="1200" dirty="0">
              <a:latin typeface="Arial"/>
            </a:rPr>
            <a:t> </a:t>
          </a:r>
          <a:r>
            <a:rPr lang="nb-NO" sz="2900" kern="1200" dirty="0"/>
            <a:t>(2 doser a 0,5ml med minimum intervall 21 dager)</a:t>
          </a:r>
        </a:p>
      </dsp:txBody>
      <dsp:txXfrm>
        <a:off x="53831" y="4564429"/>
        <a:ext cx="10402069" cy="995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A9AD9-D985-4DAD-846F-E3258367DB93}">
      <dsp:nvSpPr>
        <dsp:cNvPr id="0" name=""/>
        <dsp:cNvSpPr/>
      </dsp:nvSpPr>
      <dsp:spPr>
        <a:xfrm>
          <a:off x="0" y="0"/>
          <a:ext cx="7059612" cy="13803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n-NO" sz="2600" b="1" kern="1200" err="1"/>
            <a:t>Koronavaksinener</a:t>
          </a:r>
          <a:r>
            <a:rPr lang="nn-NO" sz="2600" b="1" kern="1200"/>
            <a:t> som er </a:t>
          </a:r>
          <a:r>
            <a:rPr lang="nn-NO" sz="2600" b="1" kern="1200" err="1"/>
            <a:t>tilgjengelig</a:t>
          </a:r>
          <a:r>
            <a:rPr lang="nn-NO" sz="2600" b="1" kern="1200"/>
            <a:t> i Norge er:  </a:t>
          </a:r>
          <a:endParaRPr lang="en-US" sz="2600" b="1" kern="1200"/>
        </a:p>
      </dsp:txBody>
      <dsp:txXfrm>
        <a:off x="67381" y="67381"/>
        <a:ext cx="6924850" cy="1245545"/>
      </dsp:txXfrm>
    </dsp:sp>
    <dsp:sp modelId="{E39EEEE1-2677-4C2B-8D0C-9D773C02D99E}">
      <dsp:nvSpPr>
        <dsp:cNvPr id="0" name=""/>
        <dsp:cNvSpPr/>
      </dsp:nvSpPr>
      <dsp:spPr>
        <a:xfrm>
          <a:off x="0" y="1493888"/>
          <a:ext cx="7059612" cy="13803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n-NO" sz="2600" kern="1200"/>
            <a:t>BNT-162b2 </a:t>
          </a:r>
          <a:r>
            <a:rPr lang="nn-NO" sz="2600" kern="1200" err="1"/>
            <a:t>fra</a:t>
          </a:r>
          <a:r>
            <a:rPr lang="nn-NO" sz="2600" kern="1200"/>
            <a:t> </a:t>
          </a:r>
          <a:r>
            <a:rPr lang="nn-NO" sz="2600" b="1" kern="1200"/>
            <a:t>BioNTech og Pfizer -</a:t>
          </a:r>
          <a:r>
            <a:rPr lang="nn-NO" sz="2600" kern="1200"/>
            <a:t> denne har fått </a:t>
          </a:r>
          <a:r>
            <a:rPr lang="nn-NO" sz="2600" u="sng" kern="1200"/>
            <a:t>SYSVAK-kode</a:t>
          </a:r>
          <a:r>
            <a:rPr lang="nn-NO" sz="2600" kern="1200"/>
            <a:t> </a:t>
          </a:r>
          <a:r>
            <a:rPr lang="nn-NO" sz="2600" b="1" kern="1200"/>
            <a:t>BNT03</a:t>
          </a:r>
          <a:r>
            <a:rPr lang="nn-NO" sz="2600" kern="1200"/>
            <a:t> (to doser settes med min. 3 ukers mellomrom)</a:t>
          </a:r>
          <a:endParaRPr lang="en-US" sz="2600" kern="1200"/>
        </a:p>
      </dsp:txBody>
      <dsp:txXfrm>
        <a:off x="67381" y="1561269"/>
        <a:ext cx="6924850" cy="1245545"/>
      </dsp:txXfrm>
    </dsp:sp>
    <dsp:sp modelId="{F7372EB5-C6D3-4751-A190-F87CCC1CC614}">
      <dsp:nvSpPr>
        <dsp:cNvPr id="0" name=""/>
        <dsp:cNvSpPr/>
      </dsp:nvSpPr>
      <dsp:spPr>
        <a:xfrm>
          <a:off x="0" y="2918323"/>
          <a:ext cx="7059612" cy="13803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n-NO" sz="2600" kern="1200"/>
            <a:t>mRNA-1273 </a:t>
          </a:r>
          <a:r>
            <a:rPr lang="nn-NO" sz="2600" kern="1200" err="1"/>
            <a:t>fra</a:t>
          </a:r>
          <a:r>
            <a:rPr lang="nn-NO" sz="2600" kern="1200"/>
            <a:t> </a:t>
          </a:r>
          <a:r>
            <a:rPr lang="nn-NO" sz="2600" b="1" kern="1200" err="1"/>
            <a:t>Moderna</a:t>
          </a:r>
          <a:r>
            <a:rPr lang="nn-NO" sz="2600" kern="1200"/>
            <a:t> - denne har fått </a:t>
          </a:r>
          <a:r>
            <a:rPr lang="nn-NO" sz="2600" u="sng" kern="1200"/>
            <a:t>SYSVAK-kode</a:t>
          </a:r>
          <a:r>
            <a:rPr lang="nn-NO" sz="2600" kern="1200"/>
            <a:t> </a:t>
          </a:r>
          <a:r>
            <a:rPr lang="nn-NO" sz="2600" b="1" kern="1200"/>
            <a:t>MOD03</a:t>
          </a:r>
          <a:r>
            <a:rPr lang="nn-NO" sz="2600" kern="1200"/>
            <a:t>  (to doser settes med min. 4 ukers mellomrom)</a:t>
          </a:r>
          <a:endParaRPr lang="en-US" sz="2600" kern="1200"/>
        </a:p>
      </dsp:txBody>
      <dsp:txXfrm>
        <a:off x="67381" y="2985704"/>
        <a:ext cx="6924850" cy="1245545"/>
      </dsp:txXfrm>
    </dsp:sp>
    <dsp:sp modelId="{56724111-C66E-4D13-935B-0E1C034F59C6}">
      <dsp:nvSpPr>
        <dsp:cNvPr id="0" name=""/>
        <dsp:cNvSpPr/>
      </dsp:nvSpPr>
      <dsp:spPr>
        <a:xfrm>
          <a:off x="0" y="4344323"/>
          <a:ext cx="7059612" cy="13803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b-NO" sz="2600" kern="1200" dirty="0" err="1"/>
            <a:t>Nuvaxovid</a:t>
          </a:r>
          <a:r>
            <a:rPr lang="nb-NO" sz="2600" kern="1200" dirty="0"/>
            <a:t> (</a:t>
          </a:r>
          <a:r>
            <a:rPr lang="nb-NO" sz="2600" kern="1200" dirty="0" err="1"/>
            <a:t>Novavax</a:t>
          </a:r>
          <a:r>
            <a:rPr lang="nb-NO" sz="2600" kern="1200" dirty="0"/>
            <a:t>) – denne har fått SYSVAK-kode NUV03  (2 doser a 0,5ml med minimum intervall 21 dager)</a:t>
          </a:r>
          <a:endParaRPr lang="en-US" sz="2600" kern="1200" dirty="0"/>
        </a:p>
      </dsp:txBody>
      <dsp:txXfrm>
        <a:off x="67381" y="4411704"/>
        <a:ext cx="6924850" cy="12455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ABFE6-848E-4682-AD0C-FD3775947D91}" type="datetimeFigureOut">
              <a:rPr lang="nb-NO" smtClean="0"/>
              <a:t>01.06.2022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499F6-F518-4875-874A-9DC48F1B2B8C}" type="slidenum">
              <a:rPr lang="nb-NO" smtClean="0"/>
              <a:t>‹#›</a:t>
            </a:fld>
            <a:endParaRPr lang="nb-NO"/>
          </a:p>
        </p:txBody>
      </p:sp>
    </p:spTree>
    <p:extLst>
      <p:ext uri="{BB962C8B-B14F-4D97-AF65-F5344CB8AC3E}">
        <p14:creationId xmlns:p14="http://schemas.microsoft.com/office/powerpoint/2010/main" val="3575903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0B499F6-F518-4875-874A-9DC48F1B2B8C}" type="slidenum">
              <a:rPr lang="nb-NO" smtClean="0"/>
              <a:t>13</a:t>
            </a:fld>
            <a:endParaRPr lang="nb-NO"/>
          </a:p>
        </p:txBody>
      </p:sp>
    </p:spTree>
    <p:extLst>
      <p:ext uri="{BB962C8B-B14F-4D97-AF65-F5344CB8AC3E}">
        <p14:creationId xmlns:p14="http://schemas.microsoft.com/office/powerpoint/2010/main" val="424059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0B499F6-F518-4875-874A-9DC48F1B2B8C}" type="slidenum">
              <a:rPr lang="nb-NO" smtClean="0"/>
              <a:t>14</a:t>
            </a:fld>
            <a:endParaRPr lang="nb-NO"/>
          </a:p>
        </p:txBody>
      </p:sp>
    </p:spTree>
    <p:extLst>
      <p:ext uri="{BB962C8B-B14F-4D97-AF65-F5344CB8AC3E}">
        <p14:creationId xmlns:p14="http://schemas.microsoft.com/office/powerpoint/2010/main" val="403062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0B499F6-F518-4875-874A-9DC48F1B2B8C}" type="slidenum">
              <a:rPr lang="nb-NO" smtClean="0"/>
              <a:t>46</a:t>
            </a:fld>
            <a:endParaRPr lang="nb-NO"/>
          </a:p>
        </p:txBody>
      </p:sp>
    </p:spTree>
    <p:extLst>
      <p:ext uri="{BB962C8B-B14F-4D97-AF65-F5344CB8AC3E}">
        <p14:creationId xmlns:p14="http://schemas.microsoft.com/office/powerpoint/2010/main" val="35365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0B499F6-F518-4875-874A-9DC48F1B2B8C}" type="slidenum">
              <a:rPr lang="nb-NO" smtClean="0"/>
              <a:t>48</a:t>
            </a:fld>
            <a:endParaRPr lang="nb-NO"/>
          </a:p>
        </p:txBody>
      </p:sp>
    </p:spTree>
    <p:extLst>
      <p:ext uri="{BB962C8B-B14F-4D97-AF65-F5344CB8AC3E}">
        <p14:creationId xmlns:p14="http://schemas.microsoft.com/office/powerpoint/2010/main" val="91322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0B499F6-F518-4875-874A-9DC48F1B2B8C}" type="slidenum">
              <a:rPr lang="nb-NO" smtClean="0"/>
              <a:t>49</a:t>
            </a:fld>
            <a:endParaRPr lang="nb-NO"/>
          </a:p>
        </p:txBody>
      </p:sp>
    </p:spTree>
    <p:extLst>
      <p:ext uri="{BB962C8B-B14F-4D97-AF65-F5344CB8AC3E}">
        <p14:creationId xmlns:p14="http://schemas.microsoft.com/office/powerpoint/2010/main" val="354808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0B499F6-F518-4875-874A-9DC48F1B2B8C}" type="slidenum">
              <a:rPr lang="nb-NO" smtClean="0"/>
              <a:t>55</a:t>
            </a:fld>
            <a:endParaRPr lang="nb-NO"/>
          </a:p>
        </p:txBody>
      </p:sp>
    </p:spTree>
    <p:extLst>
      <p:ext uri="{BB962C8B-B14F-4D97-AF65-F5344CB8AC3E}">
        <p14:creationId xmlns:p14="http://schemas.microsoft.com/office/powerpoint/2010/main" val="18429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orside">
    <p:spTree>
      <p:nvGrpSpPr>
        <p:cNvPr id="1" name=""/>
        <p:cNvGrpSpPr/>
        <p:nvPr/>
      </p:nvGrpSpPr>
      <p:grpSpPr>
        <a:xfrm>
          <a:off x="0" y="0"/>
          <a:ext cx="0" cy="0"/>
          <a:chOff x="0" y="0"/>
          <a:chExt cx="0" cy="0"/>
        </a:xfrm>
      </p:grpSpPr>
      <p:sp>
        <p:nvSpPr>
          <p:cNvPr id="12" name="Tittel 1"/>
          <p:cNvSpPr>
            <a:spLocks noGrp="1"/>
          </p:cNvSpPr>
          <p:nvPr>
            <p:ph type="ctrTitle"/>
          </p:nvPr>
        </p:nvSpPr>
        <p:spPr>
          <a:xfrm>
            <a:off x="2670772" y="4606636"/>
            <a:ext cx="6850456" cy="239991"/>
          </a:xfrm>
        </p:spPr>
        <p:txBody>
          <a:bodyPr lIns="0" tIns="0" rIns="0" bIns="0" anchor="b">
            <a:spAutoFit/>
          </a:bodyPr>
          <a:lstStyle>
            <a:lvl1pPr algn="ctr">
              <a:defRPr sz="1733" cap="all" baseline="0">
                <a:solidFill>
                  <a:schemeClr val="tx1"/>
                </a:solidFill>
                <a:latin typeface="+mj-lt"/>
              </a:defRPr>
            </a:lvl1pPr>
          </a:lstStyle>
          <a:p>
            <a:r>
              <a:rPr lang="nb-NO"/>
              <a:t>Klikk for å redigere tittelstil</a:t>
            </a:r>
          </a:p>
        </p:txBody>
      </p:sp>
      <p:sp>
        <p:nvSpPr>
          <p:cNvPr id="13" name="Plassholder for dato 3"/>
          <p:cNvSpPr>
            <a:spLocks noGrp="1"/>
          </p:cNvSpPr>
          <p:nvPr>
            <p:ph type="dt" sz="half" idx="10"/>
          </p:nvPr>
        </p:nvSpPr>
        <p:spPr>
          <a:xfrm>
            <a:off x="2670772" y="4835188"/>
            <a:ext cx="6850456" cy="266658"/>
          </a:xfrm>
          <a:prstGeom prst="rect">
            <a:avLst/>
          </a:prstGeom>
        </p:spPr>
        <p:txBody>
          <a:bodyPr lIns="0" tIns="0" rIns="0" bIns="0">
            <a:spAutoFit/>
          </a:bodyPr>
          <a:lstStyle>
            <a:lvl1pPr algn="ctr">
              <a:defRPr sz="1733" b="1">
                <a:solidFill>
                  <a:schemeClr val="tx1"/>
                </a:solidFill>
                <a:latin typeface="+mj-lt"/>
              </a:defRPr>
            </a:lvl1pPr>
          </a:lstStyle>
          <a:p>
            <a:fld id="{E277DC3C-9A9C-415E-8A6E-809A59F3DEE1}" type="datetime1">
              <a:rPr lang="nb-NO" smtClean="0"/>
              <a:t>01.06.2022</a:t>
            </a:fld>
            <a:endParaRPr lang="en-US"/>
          </a:p>
        </p:txBody>
      </p:sp>
      <p:pic>
        <p:nvPicPr>
          <p:cNvPr id="14" name="Bild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00" y="779165"/>
            <a:ext cx="2472000" cy="3078394"/>
          </a:xfrm>
          <a:prstGeom prst="rect">
            <a:avLst/>
          </a:prstGeom>
        </p:spPr>
      </p:pic>
      <p:sp>
        <p:nvSpPr>
          <p:cNvPr id="15" name="Rektangel 14"/>
          <p:cNvSpPr/>
          <p:nvPr/>
        </p:nvSpPr>
        <p:spPr>
          <a:xfrm>
            <a:off x="0" y="6483670"/>
            <a:ext cx="12192000" cy="374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333" cap="all" baseline="0">
                <a:solidFill>
                  <a:schemeClr val="bg1"/>
                </a:solidFill>
              </a:rPr>
              <a:t>KOMPETENT     |     ÅPEN     |     PÅLITELIG     |     SAMFUNNSENGASJERT</a:t>
            </a:r>
          </a:p>
        </p:txBody>
      </p:sp>
    </p:spTree>
    <p:extLst>
      <p:ext uri="{BB962C8B-B14F-4D97-AF65-F5344CB8AC3E}">
        <p14:creationId xmlns:p14="http://schemas.microsoft.com/office/powerpoint/2010/main" val="117002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1"/>
            <a:ext cx="3932237" cy="1600201"/>
          </a:xfrm>
        </p:spPr>
        <p:txBody>
          <a:bodyPr anchor="b"/>
          <a:lstStyle>
            <a:lvl1pPr>
              <a:defRPr sz="3199"/>
            </a:lvl1pPr>
          </a:lstStyle>
          <a:p>
            <a:r>
              <a:rPr lang="nb-NO"/>
              <a:t>Klikk for å redigere tittelstil</a:t>
            </a:r>
          </a:p>
        </p:txBody>
      </p:sp>
      <p:sp>
        <p:nvSpPr>
          <p:cNvPr id="3" name="Plassholder for bilde 2"/>
          <p:cNvSpPr>
            <a:spLocks noGrp="1"/>
          </p:cNvSpPr>
          <p:nvPr>
            <p:ph type="pic" idx="1"/>
          </p:nvPr>
        </p:nvSpPr>
        <p:spPr>
          <a:xfrm>
            <a:off x="5183188" y="987426"/>
            <a:ext cx="6172200" cy="4873625"/>
          </a:xfrm>
        </p:spPr>
        <p:txBody>
          <a:bodyPr/>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nb-NO"/>
              <a:t>Klikk på ikonet for å legge til et bilde</a:t>
            </a:r>
          </a:p>
        </p:txBody>
      </p:sp>
      <p:sp>
        <p:nvSpPr>
          <p:cNvPr id="4" name="Plassholder for tekst 3"/>
          <p:cNvSpPr>
            <a:spLocks noGrp="1"/>
          </p:cNvSpPr>
          <p:nvPr>
            <p:ph type="body" sz="half" idx="2"/>
          </p:nvPr>
        </p:nvSpPr>
        <p:spPr>
          <a:xfrm>
            <a:off x="839788" y="2057399"/>
            <a:ext cx="3932237" cy="3811589"/>
          </a:xfr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nb-NO"/>
              <a:t>Klikk for å redigere tekststiler i malen</a:t>
            </a:r>
          </a:p>
        </p:txBody>
      </p:sp>
      <p:sp>
        <p:nvSpPr>
          <p:cNvPr id="6" name="Plassholder for bunntekst 5"/>
          <p:cNvSpPr>
            <a:spLocks noGrp="1"/>
          </p:cNvSpPr>
          <p:nvPr>
            <p:ph type="ftr" sz="quarter" idx="11"/>
          </p:nvPr>
        </p:nvSpPr>
        <p:spPr/>
        <p:txBody>
          <a:bodyPr/>
          <a:lstStyle/>
          <a:p>
            <a:r>
              <a:rPr lang="en-US"/>
              <a:t>Utarbeidet for bruk i Bergen kommune</a:t>
            </a:r>
          </a:p>
        </p:txBody>
      </p:sp>
      <p:sp>
        <p:nvSpPr>
          <p:cNvPr id="7" name="Plassholder for lysbildenumm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0001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2663572" y="1834757"/>
            <a:ext cx="6864857" cy="1103798"/>
          </a:xfrm>
        </p:spPr>
        <p:txBody>
          <a:bodyPr anchor="ctr"/>
          <a:lstStyle>
            <a:lvl1pPr algn="ctr">
              <a:defRPr sz="3466"/>
            </a:lvl1pPr>
          </a:lstStyle>
          <a:p>
            <a:r>
              <a:rPr lang="nb-NO"/>
              <a:t>Klikk for å redigere tittelstil</a:t>
            </a:r>
          </a:p>
        </p:txBody>
      </p:sp>
      <p:sp>
        <p:nvSpPr>
          <p:cNvPr id="3" name="Undertittel 2"/>
          <p:cNvSpPr>
            <a:spLocks noGrp="1"/>
          </p:cNvSpPr>
          <p:nvPr>
            <p:ph type="subTitle" idx="1"/>
          </p:nvPr>
        </p:nvSpPr>
        <p:spPr>
          <a:xfrm>
            <a:off x="2663572" y="3180750"/>
            <a:ext cx="6864857" cy="1103798"/>
          </a:xfrm>
        </p:spPr>
        <p:txBody>
          <a:bodyPr anchor="ctr">
            <a:noAutofit/>
          </a:bodyPr>
          <a:lstStyle>
            <a:lvl1pPr marL="0" indent="0" algn="ctr">
              <a:buNone/>
              <a:defRPr sz="2266"/>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nb-NO"/>
              <a:t>Klikk for å redigere undertittelstil i malen</a:t>
            </a:r>
          </a:p>
        </p:txBody>
      </p:sp>
    </p:spTree>
    <p:extLst>
      <p:ext uri="{BB962C8B-B14F-4D97-AF65-F5344CB8AC3E}">
        <p14:creationId xmlns:p14="http://schemas.microsoft.com/office/powerpoint/2010/main" val="186032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r>
              <a:rPr lang="en-US"/>
              <a:t>Utarbeidet for bruk i Bergen kommune</a:t>
            </a:r>
          </a:p>
        </p:txBody>
      </p:sp>
      <p:sp>
        <p:nvSpPr>
          <p:cNvPr id="6" name="Plassholder for lysbildenumm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4066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1" y="1709739"/>
            <a:ext cx="10515600" cy="2852737"/>
          </a:xfrm>
        </p:spPr>
        <p:txBody>
          <a:bodyPr anchor="b"/>
          <a:lstStyle>
            <a:lvl1pPr>
              <a:defRPr sz="5998"/>
            </a:lvl1pPr>
          </a:lstStyle>
          <a:p>
            <a:r>
              <a:rPr lang="nb-NO"/>
              <a:t>Klikk for å redigere tittelstil</a:t>
            </a:r>
          </a:p>
        </p:txBody>
      </p:sp>
      <p:sp>
        <p:nvSpPr>
          <p:cNvPr id="3" name="Plassholder for tekst 2"/>
          <p:cNvSpPr>
            <a:spLocks noGrp="1"/>
          </p:cNvSpPr>
          <p:nvPr>
            <p:ph type="body" idx="1"/>
          </p:nvPr>
        </p:nvSpPr>
        <p:spPr>
          <a:xfrm>
            <a:off x="831851" y="4589463"/>
            <a:ext cx="10515600" cy="1500188"/>
          </a:xfr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nb-NO"/>
              <a:t>Klikk for å redigere tekststiler i malen</a:t>
            </a:r>
          </a:p>
        </p:txBody>
      </p:sp>
      <p:sp>
        <p:nvSpPr>
          <p:cNvPr id="5" name="Plassholder for bunntekst 4"/>
          <p:cNvSpPr>
            <a:spLocks noGrp="1"/>
          </p:cNvSpPr>
          <p:nvPr>
            <p:ph type="ftr" sz="quarter" idx="11"/>
          </p:nvPr>
        </p:nvSpPr>
        <p:spPr/>
        <p:txBody>
          <a:bodyPr/>
          <a:lstStyle/>
          <a:p>
            <a:r>
              <a:rPr lang="en-US"/>
              <a:t>Utarbeidet for bruk i Bergen kommune</a:t>
            </a:r>
          </a:p>
        </p:txBody>
      </p:sp>
      <p:sp>
        <p:nvSpPr>
          <p:cNvPr id="6" name="Plassholder for lysbildenumm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8870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6"/>
            <a:ext cx="5181600" cy="405525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6"/>
            <a:ext cx="5181600" cy="405525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11"/>
          </p:nvPr>
        </p:nvSpPr>
        <p:spPr/>
        <p:txBody>
          <a:bodyPr/>
          <a:lstStyle/>
          <a:p>
            <a:r>
              <a:rPr lang="en-US"/>
              <a:t>Utarbeidet for bruk i Bergen kommune</a:t>
            </a:r>
          </a:p>
        </p:txBody>
      </p:sp>
      <p:sp>
        <p:nvSpPr>
          <p:cNvPr id="7" name="Plassholder for lysbildenumm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304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838200" y="1825626"/>
            <a:ext cx="5181600" cy="801339"/>
          </a:xfrm>
        </p:spPr>
        <p:txBody>
          <a:bodyPr anchor="t">
            <a:noAutofit/>
          </a:bodyPr>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nb-NO"/>
              <a:t>Klikk for å redigere tekststiler i malen</a:t>
            </a:r>
          </a:p>
        </p:txBody>
      </p:sp>
      <p:sp>
        <p:nvSpPr>
          <p:cNvPr id="8" name="Plassholder for bunntekst 7"/>
          <p:cNvSpPr>
            <a:spLocks noGrp="1"/>
          </p:cNvSpPr>
          <p:nvPr>
            <p:ph type="ftr" sz="quarter" idx="11"/>
          </p:nvPr>
        </p:nvSpPr>
        <p:spPr/>
        <p:txBody>
          <a:bodyPr/>
          <a:lstStyle/>
          <a:p>
            <a:r>
              <a:rPr lang="en-US"/>
              <a:t>Utarbeidet for bruk i Bergen kommune</a:t>
            </a:r>
          </a:p>
        </p:txBody>
      </p:sp>
      <p:sp>
        <p:nvSpPr>
          <p:cNvPr id="9" name="Plassholder for lysbildenummer 8"/>
          <p:cNvSpPr>
            <a:spLocks noGrp="1"/>
          </p:cNvSpPr>
          <p:nvPr>
            <p:ph type="sldNum" sz="quarter" idx="12"/>
          </p:nvPr>
        </p:nvSpPr>
        <p:spPr/>
        <p:txBody>
          <a:bodyPr/>
          <a:lstStyle/>
          <a:p>
            <a:fld id="{4FAB73BC-B049-4115-A692-8D63A059BFB8}" type="slidenum">
              <a:rPr lang="en-US" smtClean="0"/>
              <a:pPr/>
              <a:t>‹#›</a:t>
            </a:fld>
            <a:endParaRPr lang="en-US"/>
          </a:p>
        </p:txBody>
      </p:sp>
      <p:sp>
        <p:nvSpPr>
          <p:cNvPr id="10" name="Plassholder for tittel 1"/>
          <p:cNvSpPr>
            <a:spLocks noGrp="1"/>
          </p:cNvSpPr>
          <p:nvPr>
            <p:ph type="title"/>
          </p:nvPr>
        </p:nvSpPr>
        <p:spPr>
          <a:xfrm>
            <a:off x="838200" y="469127"/>
            <a:ext cx="10515600" cy="1103798"/>
          </a:xfrm>
          <a:prstGeom prst="rect">
            <a:avLst/>
          </a:prstGeom>
        </p:spPr>
        <p:txBody>
          <a:bodyPr vert="horz" lIns="0" tIns="0" rIns="0" bIns="0" rtlCol="0" anchor="ctr">
            <a:noAutofit/>
          </a:bodyPr>
          <a:lstStyle/>
          <a:p>
            <a:r>
              <a:rPr lang="nb-NO"/>
              <a:t>Klikk for å redigere tittelstil</a:t>
            </a:r>
          </a:p>
        </p:txBody>
      </p:sp>
      <p:sp>
        <p:nvSpPr>
          <p:cNvPr id="11" name="Plassholder for innhold 2"/>
          <p:cNvSpPr>
            <a:spLocks noGrp="1"/>
          </p:cNvSpPr>
          <p:nvPr>
            <p:ph sz="half" idx="13"/>
          </p:nvPr>
        </p:nvSpPr>
        <p:spPr>
          <a:xfrm>
            <a:off x="838200" y="2626966"/>
            <a:ext cx="5181600" cy="32539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2" name="Plassholder for tekst 2"/>
          <p:cNvSpPr>
            <a:spLocks noGrp="1"/>
          </p:cNvSpPr>
          <p:nvPr>
            <p:ph type="body" idx="14"/>
          </p:nvPr>
        </p:nvSpPr>
        <p:spPr>
          <a:xfrm>
            <a:off x="6172200" y="1825626"/>
            <a:ext cx="5181600" cy="801339"/>
          </a:xfrm>
        </p:spPr>
        <p:txBody>
          <a:bodyPr anchor="t">
            <a:noAutofit/>
          </a:bodyPr>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nb-NO"/>
              <a:t>Klikk for å redigere tekststiler i malen</a:t>
            </a:r>
          </a:p>
        </p:txBody>
      </p:sp>
      <p:sp>
        <p:nvSpPr>
          <p:cNvPr id="13" name="Plassholder for innhold 2"/>
          <p:cNvSpPr>
            <a:spLocks noGrp="1"/>
          </p:cNvSpPr>
          <p:nvPr>
            <p:ph sz="half" idx="15"/>
          </p:nvPr>
        </p:nvSpPr>
        <p:spPr>
          <a:xfrm>
            <a:off x="6172200" y="2626966"/>
            <a:ext cx="5181600" cy="32539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5896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bunntekst 3"/>
          <p:cNvSpPr>
            <a:spLocks noGrp="1"/>
          </p:cNvSpPr>
          <p:nvPr>
            <p:ph type="ftr" sz="quarter" idx="11"/>
          </p:nvPr>
        </p:nvSpPr>
        <p:spPr/>
        <p:txBody>
          <a:bodyPr/>
          <a:lstStyle/>
          <a:p>
            <a:r>
              <a:rPr lang="en-US"/>
              <a:t>Utarbeidet for bruk i Bergen kommune</a:t>
            </a:r>
          </a:p>
        </p:txBody>
      </p:sp>
      <p:sp>
        <p:nvSpPr>
          <p:cNvPr id="5" name="Plassholder for lysbildenumm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4510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r>
              <a:rPr lang="en-US"/>
              <a:t>Utarbeidet for bruk i Bergen kommune</a:t>
            </a:r>
          </a:p>
        </p:txBody>
      </p:sp>
      <p:sp>
        <p:nvSpPr>
          <p:cNvPr id="4" name="Plassholder for lysbildenumm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515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1"/>
            <a:ext cx="3932237" cy="1600201"/>
          </a:xfrm>
        </p:spPr>
        <p:txBody>
          <a:bodyPr anchor="b"/>
          <a:lstStyle>
            <a:lvl1pPr>
              <a:defRPr sz="3199"/>
            </a:lvl1pPr>
          </a:lstStyle>
          <a:p>
            <a:r>
              <a:rPr lang="nb-NO"/>
              <a:t>Klikk for å redigere tittelstil</a:t>
            </a:r>
          </a:p>
        </p:txBody>
      </p:sp>
      <p:sp>
        <p:nvSpPr>
          <p:cNvPr id="3" name="Plassholder for innhold 2"/>
          <p:cNvSpPr>
            <a:spLocks noGrp="1"/>
          </p:cNvSpPr>
          <p:nvPr>
            <p:ph idx="1"/>
          </p:nvPr>
        </p:nvSpPr>
        <p:spPr>
          <a:xfrm>
            <a:off x="5183188" y="987426"/>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399"/>
            <a:ext cx="3932237" cy="3811589"/>
          </a:xfr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nb-NO"/>
              <a:t>Klikk for å redigere tekststiler i malen</a:t>
            </a:r>
          </a:p>
        </p:txBody>
      </p:sp>
      <p:sp>
        <p:nvSpPr>
          <p:cNvPr id="6" name="Plassholder for bunntekst 5"/>
          <p:cNvSpPr>
            <a:spLocks noGrp="1"/>
          </p:cNvSpPr>
          <p:nvPr>
            <p:ph type="ftr" sz="quarter" idx="11"/>
          </p:nvPr>
        </p:nvSpPr>
        <p:spPr/>
        <p:txBody>
          <a:bodyPr/>
          <a:lstStyle/>
          <a:p>
            <a:r>
              <a:rPr lang="en-US"/>
              <a:t>Utarbeidet for bruk i Bergen kommune</a:t>
            </a:r>
          </a:p>
        </p:txBody>
      </p:sp>
      <p:sp>
        <p:nvSpPr>
          <p:cNvPr id="7" name="Plassholder for lysbildenumm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4851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d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4433" y="6152470"/>
            <a:ext cx="1247263" cy="470313"/>
          </a:xfrm>
          <a:prstGeom prst="rect">
            <a:avLst/>
          </a:prstGeom>
        </p:spPr>
      </p:pic>
      <p:sp>
        <p:nvSpPr>
          <p:cNvPr id="2" name="Plassholder for tittel 1"/>
          <p:cNvSpPr>
            <a:spLocks noGrp="1"/>
          </p:cNvSpPr>
          <p:nvPr>
            <p:ph type="title"/>
          </p:nvPr>
        </p:nvSpPr>
        <p:spPr>
          <a:xfrm>
            <a:off x="838200" y="469127"/>
            <a:ext cx="10515600" cy="1103798"/>
          </a:xfrm>
          <a:prstGeom prst="rect">
            <a:avLst/>
          </a:prstGeom>
        </p:spPr>
        <p:txBody>
          <a:bodyPr vert="horz" lIns="0" tIns="0" rIns="0" bIns="0" rtlCol="0" anchor="ctr">
            <a:noAutofit/>
          </a:bodyPr>
          <a:lstStyle/>
          <a:p>
            <a:r>
              <a:rPr lang="nb-NO"/>
              <a:t>Klikk for å redigere tittelstil</a:t>
            </a:r>
          </a:p>
        </p:txBody>
      </p:sp>
      <p:sp>
        <p:nvSpPr>
          <p:cNvPr id="3" name="Plassholder for tekst 2"/>
          <p:cNvSpPr>
            <a:spLocks noGrp="1"/>
          </p:cNvSpPr>
          <p:nvPr>
            <p:ph type="body" idx="1"/>
          </p:nvPr>
        </p:nvSpPr>
        <p:spPr>
          <a:xfrm>
            <a:off x="838200" y="1825627"/>
            <a:ext cx="10515600" cy="405568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3"/>
          </p:nvPr>
        </p:nvSpPr>
        <p:spPr>
          <a:xfrm>
            <a:off x="1631952" y="6351355"/>
            <a:ext cx="6521449" cy="184666"/>
          </a:xfrm>
          <a:prstGeom prst="rect">
            <a:avLst/>
          </a:prstGeom>
        </p:spPr>
        <p:txBody>
          <a:bodyPr vert="horz" wrap="square" lIns="0" tIns="0" rIns="0" bIns="0" rtlCol="0" anchor="ctr">
            <a:spAutoFit/>
          </a:bodyPr>
          <a:lstStyle>
            <a:lvl1pPr algn="l">
              <a:defRPr sz="1200">
                <a:solidFill>
                  <a:schemeClr val="tx1"/>
                </a:solidFill>
              </a:defRPr>
            </a:lvl1pPr>
          </a:lstStyle>
          <a:p>
            <a:r>
              <a:rPr lang="en-US"/>
              <a:t>Utarbeidet for bruk i Bergen kommune</a:t>
            </a:r>
          </a:p>
        </p:txBody>
      </p:sp>
      <p:sp>
        <p:nvSpPr>
          <p:cNvPr id="6" name="Plassholder for lysbildenummer 5"/>
          <p:cNvSpPr>
            <a:spLocks noGrp="1"/>
          </p:cNvSpPr>
          <p:nvPr>
            <p:ph type="sldNum" sz="quarter" idx="4"/>
          </p:nvPr>
        </p:nvSpPr>
        <p:spPr>
          <a:xfrm>
            <a:off x="8610600" y="6351355"/>
            <a:ext cx="2743200" cy="184666"/>
          </a:xfrm>
          <a:prstGeom prst="rect">
            <a:avLst/>
          </a:prstGeom>
        </p:spPr>
        <p:txBody>
          <a:bodyPr vert="horz" lIns="0" tIns="0" rIns="0" bIns="0" rtlCol="0" anchor="ctr">
            <a:spAutoFit/>
          </a:bodyPr>
          <a:lstStyle>
            <a:lvl1pPr algn="r">
              <a:defRPr sz="120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4740100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hf sldNum="0" hdr="0"/>
  <p:txStyles>
    <p:titleStyle>
      <a:lvl1pPr algn="l" defTabSz="914103" rtl="0" eaLnBrk="1" latinLnBrk="0" hangingPunct="1">
        <a:lnSpc>
          <a:spcPct val="90000"/>
        </a:lnSpc>
        <a:spcBef>
          <a:spcPct val="0"/>
        </a:spcBef>
        <a:buNone/>
        <a:defRPr sz="3466"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3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1866"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5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466"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466"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bergen.extend.no/cgi-bin/document.pl?pid=bergen&amp;DocumentID=9089&amp;UnitID=5405"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fhi.no/nettpub/vaksinasjonsveilederen-for-helsepersonell/vaksinasjon/vurdering-av-kontraindikasjoner/%20?term=kontraindikasjon%20&amp;h=1"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fhi.no/nettpub/vaksinasjonsveilederen-for-helsepersonell/vaksinasjon-ved-sykdom/vaksinasjon-av-personer-med-allergi/"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fhi.no/nettpub/vaksinasjonsveilederen-for-helsepersonell/vaksinasjon-ved-sykdom/vaksinasjon-ved-medfodt-immunsvik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hi.no/nettpub/vaksinasjonsveilederen-for-helsepersonell/vaksinasjon-ved-sykdom/vaksinasjon-ved-medfodt-immunsvik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fhi.no/nettpub/vaksinasjonsveilederen-for-helsepersonell/vaksinasjon/intervaller-mellom-vaksinedoser/" TargetMode="External"/><Relationship Id="rId5" Type="http://schemas.openxmlformats.org/officeDocument/2006/relationships/hyperlink" Target="https://www.fhi.no/nettpub/vaksinasjonsveilederen-for-helsepersonell/vaksinasjon-ved-sykdom/vaksinasjon-og-samtidig-bruk-av-andre-legemidler/" TargetMode="External"/><Relationship Id="rId4" Type="http://schemas.openxmlformats.org/officeDocument/2006/relationships/hyperlink" Target="https://www.fhi.no/nettpub/vaksinasjonsveilederen-for-helsepersonell/vaksinasjon-ved-sykdom/vaksinasjon-ved-blodersykd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ylkesmannen.no/nn/vestland/verjemal/nyhende-om-verjemal/2020/12/verjer-skal-ikkje-gi-samtykke-til-covid-vaksine/" TargetMode="External"/><Relationship Id="rId2" Type="http://schemas.openxmlformats.org/officeDocument/2006/relationships/hyperlink" Target="https://www.fylkesmannen.no/nn/vestland/helse-omsorg-og-sosialtenester/helsetenester/vaksinering-av-personar-over-18-ar-som-ikkje-har-samtykkekompetanse/?utm_source=nyhetsbrev&amp;utm_medium=epost"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no.pdf" TargetMode="External"/><Relationship Id="rId2" Type="http://schemas.openxmlformats.org/officeDocument/2006/relationships/hyperlink" Target="https://www.felleskatalogen.no/medisin/comirnaty-biontech-pfizer-682780"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no.pdf" TargetMode="External"/><Relationship Id="rId2" Type="http://schemas.openxmlformats.org/officeDocument/2006/relationships/hyperlink" Target="https://www.felleskatalogen.no/medisin/comirnaty-biontech-pfizer-682780"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ema.europa.eu/en/documents/product-information/spikevax-previously-covid-19-vaccine-moderna-epar-product-information_no.pdf" TargetMode="External"/><Relationship Id="rId2" Type="http://schemas.openxmlformats.org/officeDocument/2006/relationships/hyperlink" Target="https://www.felleskatalogen.no/medisin/spikevax-moderna-684221"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ema.europa.eu/en/documents/product-information/nuvaxovid-epar-product-information_no.pdf" TargetMode="External"/><Relationship Id="rId2" Type="http://schemas.openxmlformats.org/officeDocument/2006/relationships/hyperlink" Target="https://www.felleskatalogen.no/medisin/nuvaxovid-novavax-712846"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fhi.no/contentassets/c193017bb7fe4fa5b32833bceeda9753/informasjonsbrev-nr-10-i-koronavaksinasjonsprogrammet.pdf" TargetMode="External"/><Relationship Id="rId2" Type="http://schemas.openxmlformats.org/officeDocument/2006/relationships/hyperlink" Target="https://lovdata.no/dokument/SF/forskrift/1998-04-27-455"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melde.no/"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www.melde.no/"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fhi.no/sv/vaksine/koronavaksinasjonsprogrammet/informasjonsmateriell-til-kommuner/"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sysvaknett.fhi.no/"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hi.no/hn/helseregistre-og-registre/sysvak/veileder-for-sysvak-nett/"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mailto:sysvak@fhi.no" TargetMode="External"/><Relationship Id="rId2" Type="http://schemas.openxmlformats.org/officeDocument/2006/relationships/hyperlink" Target="https://www.fhi.no/hn/helseregistre-og-registre/sysvak/brukermanual-sysvaknett/#5-sletting-og-retting-av-feilregistreringer"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hyperlink" Target="https://www.fhi.no/publ/plakat/koronavaksine-til-prioriterte-grupper/" TargetMode="External"/><Relationship Id="rId3" Type="http://schemas.openxmlformats.org/officeDocument/2006/relationships/hyperlink" Target="https://www.fhi.no/nettpub/vaksinasjonsveilederen-for-helsepersonell/" TargetMode="External"/><Relationship Id="rId7" Type="http://schemas.openxmlformats.org/officeDocument/2006/relationships/hyperlink" Target="https://www.fhi.no/publ/informasjonsark/koronavaksine-pa-1-2-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fhi.no/publ/informasjonsark/vaksine-mot-koronavirus---comirnaty-biontech-og-pfizer/" TargetMode="External"/><Relationship Id="rId5" Type="http://schemas.openxmlformats.org/officeDocument/2006/relationships/hyperlink" Target="https://www.fhi.no/sv/vaksine/koronavaksinasjonsprogrammet/koronavaksinasjonsstatistikk/" TargetMode="External"/><Relationship Id="rId10" Type="http://schemas.openxmlformats.org/officeDocument/2006/relationships/hyperlink" Target="https://www.fhi.no/contentassets/f01481b3ecca4cab9b244438f0ae292d/vaksinasjonskort_a4-2-per-side-22.12.2020.pdf" TargetMode="External"/><Relationship Id="rId4" Type="http://schemas.openxmlformats.org/officeDocument/2006/relationships/hyperlink" Target="https://www.kompetansebroen.no/nasjonal-opplaering-koronavaksinering/?o=innlandet" TargetMode="External"/><Relationship Id="rId9" Type="http://schemas.openxmlformats.org/officeDocument/2006/relationships/hyperlink" Target="https://www.fhi.no/publ/skjema/egenerklaringsskjema-for-koronavaksinasjon/"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helsenorge.no/vaksinasjon/vaksiner-og-vaksinebivirkninger/"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1304818" y="3960231"/>
            <a:ext cx="9904288" cy="886397"/>
          </a:xfrm>
        </p:spPr>
        <p:txBody>
          <a:bodyPr/>
          <a:lstStyle/>
          <a:p>
            <a:r>
              <a:rPr lang="nb-NO" sz="4000" cap="none">
                <a:solidFill>
                  <a:prstClr val="black"/>
                </a:solidFill>
              </a:rPr>
              <a:t>Vaksinasjon mot Covid-19</a:t>
            </a:r>
            <a:br>
              <a:rPr lang="nb-NO" sz="5998" cap="none">
                <a:solidFill>
                  <a:prstClr val="black"/>
                </a:solidFill>
              </a:rPr>
            </a:br>
            <a:r>
              <a:rPr lang="nb-NO" sz="2400" cap="none">
                <a:solidFill>
                  <a:prstClr val="black"/>
                </a:solidFill>
              </a:rPr>
              <a:t>innføring i vaksinasjon og anafylaksiberedskap</a:t>
            </a:r>
            <a:endParaRPr lang="nb-NO" sz="2400"/>
          </a:p>
        </p:txBody>
      </p:sp>
    </p:spTree>
    <p:extLst>
      <p:ext uri="{BB962C8B-B14F-4D97-AF65-F5344CB8AC3E}">
        <p14:creationId xmlns:p14="http://schemas.microsoft.com/office/powerpoint/2010/main" val="362415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287BAEA-ED23-4E0D-B869-343881BFCAE4}"/>
              </a:ext>
            </a:extLst>
          </p:cNvPr>
          <p:cNvSpPr>
            <a:spLocks noGrp="1"/>
          </p:cNvSpPr>
          <p:nvPr>
            <p:ph type="title"/>
          </p:nvPr>
        </p:nvSpPr>
        <p:spPr>
          <a:xfrm>
            <a:off x="838200" y="469126"/>
            <a:ext cx="10515600" cy="5438513"/>
          </a:xfrm>
        </p:spPr>
        <p:txBody>
          <a:bodyPr/>
          <a:lstStyle/>
          <a:p>
            <a:pPr algn="ctr"/>
            <a:r>
              <a:rPr lang="nb-NO" sz="8000" b="1">
                <a:solidFill>
                  <a:schemeClr val="bg1"/>
                </a:solidFill>
              </a:rPr>
              <a:t>Før vaksinasjon </a:t>
            </a:r>
            <a:r>
              <a:rPr lang="nb-NO" sz="8000">
                <a:solidFill>
                  <a:schemeClr val="bg1"/>
                </a:solidFill>
              </a:rPr>
              <a:t>– vurdering av kontraindikasjoner</a:t>
            </a:r>
            <a:endParaRPr lang="nb-NO" sz="8000" b="1">
              <a:solidFill>
                <a:schemeClr val="bg1"/>
              </a:solidFill>
            </a:endParaRPr>
          </a:p>
        </p:txBody>
      </p:sp>
    </p:spTree>
    <p:extLst>
      <p:ext uri="{BB962C8B-B14F-4D97-AF65-F5344CB8AC3E}">
        <p14:creationId xmlns:p14="http://schemas.microsoft.com/office/powerpoint/2010/main" val="129370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EC75A0-A3FD-4686-9E79-622DB8D4511C}"/>
              </a:ext>
            </a:extLst>
          </p:cNvPr>
          <p:cNvSpPr>
            <a:spLocks noGrp="1"/>
          </p:cNvSpPr>
          <p:nvPr>
            <p:ph type="title"/>
          </p:nvPr>
        </p:nvSpPr>
        <p:spPr>
          <a:xfrm>
            <a:off x="838200" y="469127"/>
            <a:ext cx="10515600" cy="1103798"/>
          </a:xfrm>
        </p:spPr>
        <p:txBody>
          <a:bodyPr anchor="ctr">
            <a:normAutofit/>
          </a:bodyPr>
          <a:lstStyle/>
          <a:p>
            <a:r>
              <a:rPr lang="nb-NO" b="1"/>
              <a:t>Før vaksinasjon </a:t>
            </a:r>
            <a:r>
              <a:rPr lang="nb-NO"/>
              <a:t>- vurdering av kontraindikasjoner</a:t>
            </a:r>
          </a:p>
        </p:txBody>
      </p:sp>
      <p:sp>
        <p:nvSpPr>
          <p:cNvPr id="3" name="Plassholder for innhold 2">
            <a:extLst>
              <a:ext uri="{FF2B5EF4-FFF2-40B4-BE49-F238E27FC236}">
                <a16:creationId xmlns:a16="http://schemas.microsoft.com/office/drawing/2014/main" id="{0033A8F9-87E4-4790-965B-1975C699AE63}"/>
              </a:ext>
            </a:extLst>
          </p:cNvPr>
          <p:cNvSpPr>
            <a:spLocks noGrp="1"/>
          </p:cNvSpPr>
          <p:nvPr>
            <p:ph sz="half" idx="1"/>
          </p:nvPr>
        </p:nvSpPr>
        <p:spPr>
          <a:xfrm>
            <a:off x="838199" y="1397286"/>
            <a:ext cx="10144875" cy="4483596"/>
          </a:xfrm>
        </p:spPr>
        <p:txBody>
          <a:bodyPr>
            <a:normAutofit/>
          </a:bodyPr>
          <a:lstStyle/>
          <a:p>
            <a:pPr marL="0" indent="0">
              <a:buNone/>
            </a:pPr>
            <a:r>
              <a:rPr lang="nb-NO"/>
              <a:t>Gå gjennom egenvurderingsskjema sammen med den som skal vaksineres</a:t>
            </a:r>
          </a:p>
          <a:p>
            <a:pPr marL="0" indent="0">
              <a:buNone/>
            </a:pPr>
            <a:r>
              <a:rPr lang="nb-NO"/>
              <a:t>Link til egenvurderingsskjema: </a:t>
            </a:r>
            <a:r>
              <a:rPr lang="nb-NO">
                <a:hlinkClick r:id="rId2"/>
              </a:rPr>
              <a:t>Dokument «ECOV19 - Egenerklæringsskjema Covid-19 vaksinasjon », ID 9089 - </a:t>
            </a:r>
            <a:r>
              <a:rPr lang="nb-NO" err="1">
                <a:hlinkClick r:id="rId2"/>
              </a:rPr>
              <a:t>BkKvalitet</a:t>
            </a:r>
            <a:r>
              <a:rPr lang="nb-NO">
                <a:hlinkClick r:id="rId2"/>
              </a:rPr>
              <a:t> (extend.no)</a:t>
            </a:r>
            <a:endParaRPr lang="nb-NO"/>
          </a:p>
        </p:txBody>
      </p:sp>
      <p:sp>
        <p:nvSpPr>
          <p:cNvPr id="4" name="Plassholder for bunntekst 3">
            <a:extLst>
              <a:ext uri="{FF2B5EF4-FFF2-40B4-BE49-F238E27FC236}">
                <a16:creationId xmlns:a16="http://schemas.microsoft.com/office/drawing/2014/main" id="{CEAC94E3-EAD9-4F6C-B4AB-7EBDBB56B79D}"/>
              </a:ext>
            </a:extLst>
          </p:cNvPr>
          <p:cNvSpPr>
            <a:spLocks noGrp="1"/>
          </p:cNvSpPr>
          <p:nvPr>
            <p:ph type="ftr" sz="quarter" idx="11"/>
          </p:nvPr>
        </p:nvSpPr>
        <p:spPr>
          <a:xfrm>
            <a:off x="1631952" y="6351355"/>
            <a:ext cx="6521449" cy="184666"/>
          </a:xfrm>
        </p:spPr>
        <p:txBody>
          <a:bodyPr wrap="square" anchor="ctr">
            <a:normAutofit/>
          </a:bodyPr>
          <a:lstStyle/>
          <a:p>
            <a:pPr>
              <a:spcAft>
                <a:spcPts val="600"/>
              </a:spcAft>
            </a:pPr>
            <a:r>
              <a:rPr lang="en-US"/>
              <a:t>Utarbeidet for bruk i Bergen kommune</a:t>
            </a:r>
          </a:p>
        </p:txBody>
      </p:sp>
    </p:spTree>
    <p:extLst>
      <p:ext uri="{BB962C8B-B14F-4D97-AF65-F5344CB8AC3E}">
        <p14:creationId xmlns:p14="http://schemas.microsoft.com/office/powerpoint/2010/main" val="384874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EC75A0-A3FD-4686-9E79-622DB8D4511C}"/>
              </a:ext>
            </a:extLst>
          </p:cNvPr>
          <p:cNvSpPr>
            <a:spLocks noGrp="1"/>
          </p:cNvSpPr>
          <p:nvPr>
            <p:ph type="title"/>
          </p:nvPr>
        </p:nvSpPr>
        <p:spPr/>
        <p:txBody>
          <a:bodyPr>
            <a:normAutofit/>
          </a:bodyPr>
          <a:lstStyle/>
          <a:p>
            <a:r>
              <a:rPr lang="nb-NO" b="1">
                <a:solidFill>
                  <a:prstClr val="black">
                    <a:lumMod val="95000"/>
                    <a:lumOff val="5000"/>
                  </a:prstClr>
                </a:solidFill>
              </a:rPr>
              <a:t>Før vaksinasjon </a:t>
            </a:r>
            <a:r>
              <a:rPr lang="nb-NO">
                <a:solidFill>
                  <a:prstClr val="black">
                    <a:lumMod val="95000"/>
                    <a:lumOff val="5000"/>
                  </a:prstClr>
                </a:solidFill>
              </a:rPr>
              <a:t>- </a:t>
            </a:r>
            <a:r>
              <a:rPr lang="nb-NO" sz="2400">
                <a:solidFill>
                  <a:prstClr val="black">
                    <a:lumMod val="95000"/>
                    <a:lumOff val="5000"/>
                  </a:prstClr>
                </a:solidFill>
              </a:rPr>
              <a:t>Vurdering av kontraindikasjoner</a:t>
            </a:r>
            <a:endParaRPr lang="nb-NO" sz="2400"/>
          </a:p>
        </p:txBody>
      </p:sp>
      <p:sp>
        <p:nvSpPr>
          <p:cNvPr id="3" name="Plassholder for innhold 2">
            <a:extLst>
              <a:ext uri="{FF2B5EF4-FFF2-40B4-BE49-F238E27FC236}">
                <a16:creationId xmlns:a16="http://schemas.microsoft.com/office/drawing/2014/main" id="{0033A8F9-87E4-4790-965B-1975C699AE63}"/>
              </a:ext>
            </a:extLst>
          </p:cNvPr>
          <p:cNvSpPr>
            <a:spLocks noGrp="1"/>
          </p:cNvSpPr>
          <p:nvPr>
            <p:ph idx="1"/>
          </p:nvPr>
        </p:nvSpPr>
        <p:spPr>
          <a:xfrm>
            <a:off x="838200" y="1345915"/>
            <a:ext cx="10515600" cy="4535393"/>
          </a:xfrm>
        </p:spPr>
        <p:txBody>
          <a:bodyPr>
            <a:normAutofit fontScale="92500" lnSpcReduction="10000"/>
          </a:bodyPr>
          <a:lstStyle/>
          <a:p>
            <a:r>
              <a:rPr lang="nb-NO" sz="2000">
                <a:hlinkClick r:id="rId2"/>
              </a:rPr>
              <a:t>https://www.fhi.no/nettpub/vaksinasjonsveilederen-for-helsepersonell/vaksinasjon/vurdering-av-kontraindikasjoner/%20?term=kontraindikasjon%20&amp;h=1</a:t>
            </a:r>
            <a:endParaRPr lang="nb-NO" sz="2000">
              <a:solidFill>
                <a:srgbClr val="000000"/>
              </a:solidFill>
            </a:endParaRPr>
          </a:p>
          <a:p>
            <a:pPr>
              <a:buFont typeface="Arial" panose="020B0604020202020204" pitchFamily="34" charset="0"/>
              <a:buChar char="•"/>
            </a:pPr>
            <a:endParaRPr lang="nb-NO" sz="2400">
              <a:solidFill>
                <a:srgbClr val="000000"/>
              </a:solidFill>
            </a:endParaRPr>
          </a:p>
          <a:p>
            <a:pPr>
              <a:buFont typeface="Arial" panose="020B0604020202020204" pitchFamily="34" charset="0"/>
              <a:buChar char="•"/>
            </a:pPr>
            <a:r>
              <a:rPr lang="nb-NO" sz="2400">
                <a:solidFill>
                  <a:srgbClr val="000000"/>
                </a:solidFill>
              </a:rPr>
              <a:t>Kjent allergi mot innholdsstoffer i vaksinen</a:t>
            </a:r>
          </a:p>
          <a:p>
            <a:pPr marL="0" indent="0">
              <a:buNone/>
            </a:pPr>
            <a:endParaRPr lang="nb-NO" sz="2400">
              <a:solidFill>
                <a:srgbClr val="000000"/>
              </a:solidFill>
            </a:endParaRPr>
          </a:p>
          <a:p>
            <a:pPr>
              <a:buFont typeface="Arial" panose="020B0604020202020204" pitchFamily="34" charset="0"/>
              <a:buChar char="•"/>
            </a:pPr>
            <a:r>
              <a:rPr lang="nb-NO" sz="2400">
                <a:solidFill>
                  <a:srgbClr val="000000"/>
                </a:solidFill>
              </a:rPr>
              <a:t>Alvorlig reaksjon på tidligere vaksine eller av annen årsak </a:t>
            </a:r>
          </a:p>
          <a:p>
            <a:pPr marL="0" indent="0">
              <a:buNone/>
            </a:pPr>
            <a:endParaRPr lang="nb-NO" sz="2400">
              <a:solidFill>
                <a:srgbClr val="000000"/>
              </a:solidFill>
            </a:endParaRPr>
          </a:p>
          <a:p>
            <a:pPr>
              <a:buFont typeface="Arial" panose="020B0604020202020204" pitchFamily="34" charset="0"/>
              <a:buChar char="•"/>
            </a:pPr>
            <a:r>
              <a:rPr lang="nb-NO" sz="2400">
                <a:solidFill>
                  <a:srgbClr val="000000"/>
                </a:solidFill>
              </a:rPr>
              <a:t>Medfødt eller ervervet immunsvikt er kontraindikasjon mot levende vaksiner</a:t>
            </a:r>
          </a:p>
          <a:p>
            <a:pPr marL="0" indent="0">
              <a:buNone/>
            </a:pPr>
            <a:endParaRPr lang="nb-NO" sz="2400">
              <a:solidFill>
                <a:srgbClr val="000000"/>
              </a:solidFill>
            </a:endParaRPr>
          </a:p>
          <a:p>
            <a:r>
              <a:rPr lang="nb-NO" sz="2400">
                <a:solidFill>
                  <a:srgbClr val="000000"/>
                </a:solidFill>
              </a:rPr>
              <a:t>Selv om det foreligger kontraindikasjoner, kan det likevel i visse tilfeller være behov for å vurdere vaksinasjon. Hvis sykdommen er alvorlig og smittefaren betydelig, kan vaksinasjon innebære en mindre risiko enn det å være uvaksinert. Dette vurderes av lege. </a:t>
            </a:r>
          </a:p>
        </p:txBody>
      </p:sp>
      <p:sp>
        <p:nvSpPr>
          <p:cNvPr id="4" name="Plassholder for bunntekst 3">
            <a:extLst>
              <a:ext uri="{FF2B5EF4-FFF2-40B4-BE49-F238E27FC236}">
                <a16:creationId xmlns:a16="http://schemas.microsoft.com/office/drawing/2014/main" id="{CEAC94E3-EAD9-4F6C-B4AB-7EBDBB56B79D}"/>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235819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C46CB2-AF00-4F25-B73D-CF1587C7AD4E}"/>
              </a:ext>
            </a:extLst>
          </p:cNvPr>
          <p:cNvSpPr>
            <a:spLocks noGrp="1"/>
          </p:cNvSpPr>
          <p:nvPr>
            <p:ph type="title"/>
          </p:nvPr>
        </p:nvSpPr>
        <p:spPr/>
        <p:txBody>
          <a:bodyPr vert="horz" lIns="91440" tIns="45720" rIns="91440" bIns="45720" rtlCol="0" anchor="ctr">
            <a:normAutofit/>
          </a:bodyPr>
          <a:lstStyle/>
          <a:p>
            <a:r>
              <a:rPr lang="en-US" b="1"/>
              <a:t>Før vaksinasjon</a:t>
            </a:r>
            <a:r>
              <a:rPr lang="en-US"/>
              <a:t> - vurdering av kontraindikasjoner</a:t>
            </a:r>
            <a:br>
              <a:rPr lang="en-US"/>
            </a:br>
            <a:endParaRPr lang="en-US"/>
          </a:p>
        </p:txBody>
      </p:sp>
      <p:sp>
        <p:nvSpPr>
          <p:cNvPr id="3" name="Plassholder for innhold 2">
            <a:extLst>
              <a:ext uri="{FF2B5EF4-FFF2-40B4-BE49-F238E27FC236}">
                <a16:creationId xmlns:a16="http://schemas.microsoft.com/office/drawing/2014/main" id="{0D61A068-A944-4BF0-869D-3878DEF110AF}"/>
              </a:ext>
            </a:extLst>
          </p:cNvPr>
          <p:cNvSpPr>
            <a:spLocks noGrp="1"/>
          </p:cNvSpPr>
          <p:nvPr>
            <p:ph idx="1"/>
          </p:nvPr>
        </p:nvSpPr>
        <p:spPr>
          <a:xfrm>
            <a:off x="838200" y="1219200"/>
            <a:ext cx="10515600" cy="5346699"/>
          </a:xfrm>
        </p:spPr>
        <p:txBody>
          <a:bodyPr vert="horz" lIns="45720" tIns="45720" rIns="45720" bIns="45720" rtlCol="0">
            <a:normAutofit/>
          </a:bodyPr>
          <a:lstStyle/>
          <a:p>
            <a:pPr marL="0" indent="0">
              <a:buNone/>
            </a:pPr>
            <a:r>
              <a:rPr lang="en-US" sz="2400"/>
              <a:t>For å kunne vurdere om en vaksine er kontraindisert for en person, må vaksinatøren vite noe om helsetilstanden til den personen som skal vaksineres. Følgende spørsmål bør være besvart:</a:t>
            </a:r>
          </a:p>
          <a:p>
            <a:pPr>
              <a:buFont typeface="Arial" panose="020B0604020202020204" pitchFamily="34" charset="0"/>
              <a:buChar char="•"/>
            </a:pPr>
            <a:r>
              <a:rPr lang="en-US" sz="1700" b="1"/>
              <a:t>Er personen frisk? </a:t>
            </a:r>
            <a:r>
              <a:rPr lang="en-US" sz="1700"/>
              <a:t>Mild sykdom er ikke kontraindikasjon mot vaksinasjon og det er ingen </a:t>
            </a:r>
            <a:r>
              <a:rPr lang="en-US" sz="1700" err="1"/>
              <a:t>holdepunkter</a:t>
            </a:r>
            <a:r>
              <a:rPr lang="en-US" sz="1700"/>
              <a:t> for at akutt sykdom reduserer effekten av vaksine eller </a:t>
            </a:r>
            <a:r>
              <a:rPr lang="en-US" sz="1700" err="1"/>
              <a:t>øker</a:t>
            </a:r>
            <a:r>
              <a:rPr lang="en-US" sz="1700"/>
              <a:t> risikoen for </a:t>
            </a:r>
            <a:r>
              <a:rPr lang="en-US" sz="1700" err="1"/>
              <a:t>bivirkninger</a:t>
            </a:r>
            <a:r>
              <a:rPr lang="en-US" sz="1700"/>
              <a:t>. </a:t>
            </a:r>
            <a:r>
              <a:rPr lang="en-US" sz="1700" err="1"/>
              <a:t>Likevel</a:t>
            </a:r>
            <a:r>
              <a:rPr lang="en-US" sz="1700"/>
              <a:t> bør vaksinasjon </a:t>
            </a:r>
            <a:r>
              <a:rPr lang="en-US" sz="1700" err="1"/>
              <a:t>vanligvis</a:t>
            </a:r>
            <a:r>
              <a:rPr lang="en-US" sz="1700"/>
              <a:t> </a:t>
            </a:r>
            <a:r>
              <a:rPr lang="en-US" sz="1700" err="1"/>
              <a:t>utsettes</a:t>
            </a:r>
            <a:r>
              <a:rPr lang="en-US" sz="1700"/>
              <a:t> hvis personen </a:t>
            </a:r>
            <a:r>
              <a:rPr lang="en-US" sz="1700" err="1"/>
              <a:t>føler</a:t>
            </a:r>
            <a:r>
              <a:rPr lang="en-US" sz="1700"/>
              <a:t> seg </a:t>
            </a:r>
            <a:r>
              <a:rPr lang="en-US" sz="1700" err="1"/>
              <a:t>syk</a:t>
            </a:r>
            <a:r>
              <a:rPr lang="en-US" sz="1700"/>
              <a:t> og er </a:t>
            </a:r>
            <a:r>
              <a:rPr lang="en-US" sz="1700" err="1"/>
              <a:t>medtatt</a:t>
            </a:r>
            <a:r>
              <a:rPr lang="en-US" sz="1700"/>
              <a:t>. </a:t>
            </a:r>
            <a:r>
              <a:rPr lang="en-US" sz="1700" err="1"/>
              <a:t>Antibiotikabruk</a:t>
            </a:r>
            <a:r>
              <a:rPr lang="en-US" sz="1700"/>
              <a:t> er </a:t>
            </a:r>
            <a:r>
              <a:rPr lang="en-US" sz="1700" err="1"/>
              <a:t>vanligvis</a:t>
            </a:r>
            <a:r>
              <a:rPr lang="en-US" sz="1700"/>
              <a:t> ikke </a:t>
            </a:r>
            <a:r>
              <a:rPr lang="en-US" sz="1700" err="1"/>
              <a:t>grunn</a:t>
            </a:r>
            <a:r>
              <a:rPr lang="en-US" sz="1700"/>
              <a:t> til å utsette vaksinasjon, </a:t>
            </a:r>
            <a:r>
              <a:rPr lang="en-US" sz="1700" err="1"/>
              <a:t>unntatt</a:t>
            </a:r>
            <a:r>
              <a:rPr lang="en-US" sz="1700"/>
              <a:t> for levende </a:t>
            </a:r>
            <a:r>
              <a:rPr lang="en-US" sz="1700" err="1"/>
              <a:t>bakterievaksiner</a:t>
            </a:r>
            <a:r>
              <a:rPr lang="en-US" sz="1700"/>
              <a:t>.</a:t>
            </a:r>
          </a:p>
          <a:p>
            <a:pPr>
              <a:buFont typeface="Arial" panose="020B0604020202020204" pitchFamily="34" charset="0"/>
              <a:buChar char="•"/>
            </a:pPr>
            <a:r>
              <a:rPr lang="en-US" sz="1700" b="1"/>
              <a:t>Har personen </a:t>
            </a:r>
            <a:r>
              <a:rPr lang="en-US" sz="1700" b="1" err="1"/>
              <a:t>reagert</a:t>
            </a:r>
            <a:r>
              <a:rPr lang="en-US" sz="1700" b="1"/>
              <a:t> </a:t>
            </a:r>
            <a:r>
              <a:rPr lang="en-US" sz="1700" b="1" err="1"/>
              <a:t>allergisk</a:t>
            </a:r>
            <a:r>
              <a:rPr lang="en-US" sz="1700" b="1"/>
              <a:t> på legemidler, vaksiner eller noe </a:t>
            </a:r>
            <a:r>
              <a:rPr lang="en-US" sz="1700" b="1" err="1"/>
              <a:t>annet</a:t>
            </a:r>
            <a:r>
              <a:rPr lang="en-US" sz="1700" b="1"/>
              <a:t>? </a:t>
            </a:r>
            <a:r>
              <a:rPr lang="en-US" sz="1700" err="1"/>
              <a:t>Personer</a:t>
            </a:r>
            <a:r>
              <a:rPr lang="en-US" sz="1700"/>
              <a:t> som noen gang har </a:t>
            </a:r>
            <a:r>
              <a:rPr lang="en-US" sz="1700" err="1"/>
              <a:t>hatt</a:t>
            </a:r>
            <a:r>
              <a:rPr lang="en-US" sz="1700"/>
              <a:t> en </a:t>
            </a:r>
            <a:r>
              <a:rPr lang="en-US" sz="1700" err="1"/>
              <a:t>alvorlig</a:t>
            </a:r>
            <a:r>
              <a:rPr lang="en-US" sz="1700"/>
              <a:t> </a:t>
            </a:r>
            <a:r>
              <a:rPr lang="en-US" sz="1700" err="1"/>
              <a:t>straksallergisk</a:t>
            </a:r>
            <a:r>
              <a:rPr lang="en-US" sz="1700"/>
              <a:t> </a:t>
            </a:r>
            <a:r>
              <a:rPr lang="en-US" sz="1700" err="1"/>
              <a:t>reaksjon</a:t>
            </a:r>
            <a:r>
              <a:rPr lang="en-US" sz="1700"/>
              <a:t>, har </a:t>
            </a:r>
            <a:r>
              <a:rPr lang="en-US" sz="1700" err="1"/>
              <a:t>høyere</a:t>
            </a:r>
            <a:r>
              <a:rPr lang="en-US" sz="1700"/>
              <a:t> </a:t>
            </a:r>
            <a:r>
              <a:rPr lang="en-US" sz="1700" err="1"/>
              <a:t>risiko</a:t>
            </a:r>
            <a:r>
              <a:rPr lang="en-US" sz="1700"/>
              <a:t> </a:t>
            </a:r>
            <a:r>
              <a:rPr lang="en-US" sz="1700" err="1"/>
              <a:t>enn</a:t>
            </a:r>
            <a:r>
              <a:rPr lang="en-US" sz="1700"/>
              <a:t> andre for å </a:t>
            </a:r>
            <a:r>
              <a:rPr lang="en-US" sz="1700" err="1"/>
              <a:t>reagere</a:t>
            </a:r>
            <a:r>
              <a:rPr lang="en-US" sz="1700"/>
              <a:t> </a:t>
            </a:r>
            <a:r>
              <a:rPr lang="en-US" sz="1700" err="1"/>
              <a:t>allergisk</a:t>
            </a:r>
            <a:r>
              <a:rPr lang="en-US" sz="1700"/>
              <a:t> på noe </a:t>
            </a:r>
            <a:r>
              <a:rPr lang="en-US" sz="1700" err="1"/>
              <a:t>annet</a:t>
            </a:r>
            <a:r>
              <a:rPr lang="en-US" sz="1700"/>
              <a:t>, og bør vaksineres </a:t>
            </a:r>
            <a:r>
              <a:rPr lang="en-US" sz="1700" err="1"/>
              <a:t>etter</a:t>
            </a:r>
            <a:r>
              <a:rPr lang="en-US" sz="1700"/>
              <a:t> vurdering av lege, under god </a:t>
            </a:r>
            <a:r>
              <a:rPr lang="en-US" sz="1700" err="1"/>
              <a:t>beredskap</a:t>
            </a:r>
            <a:r>
              <a:rPr lang="en-US" sz="1700"/>
              <a:t> og med </a:t>
            </a:r>
            <a:r>
              <a:rPr lang="en-US" sz="1700" err="1"/>
              <a:t>forlenget</a:t>
            </a:r>
            <a:r>
              <a:rPr lang="en-US" sz="1700"/>
              <a:t> </a:t>
            </a:r>
            <a:r>
              <a:rPr lang="en-US" sz="1700" err="1"/>
              <a:t>observasjonstid</a:t>
            </a:r>
            <a:r>
              <a:rPr lang="en-US" sz="1700"/>
              <a:t>. Se </a:t>
            </a:r>
            <a:r>
              <a:rPr lang="en-US" sz="1700" err="1"/>
              <a:t>også</a:t>
            </a:r>
            <a:r>
              <a:rPr lang="en-US" sz="1700"/>
              <a:t> </a:t>
            </a:r>
            <a:r>
              <a:rPr lang="en-US" sz="1700">
                <a:hlinkClick r:id="rId3">
                  <a:extLst>
                    <a:ext uri="{A12FA001-AC4F-418D-AE19-62706E023703}">
                      <ahyp:hlinkClr xmlns:ahyp="http://schemas.microsoft.com/office/drawing/2018/hyperlinkcolor" val="tx"/>
                    </a:ext>
                  </a:extLst>
                </a:hlinkClick>
              </a:rPr>
              <a:t>kapittel om vaksinasjon av </a:t>
            </a:r>
            <a:r>
              <a:rPr lang="en-US" sz="1700" err="1">
                <a:hlinkClick r:id="rId3">
                  <a:extLst>
                    <a:ext uri="{A12FA001-AC4F-418D-AE19-62706E023703}">
                      <ahyp:hlinkClr xmlns:ahyp="http://schemas.microsoft.com/office/drawing/2018/hyperlinkcolor" val="tx"/>
                    </a:ext>
                  </a:extLst>
                </a:hlinkClick>
              </a:rPr>
              <a:t>personer</a:t>
            </a:r>
            <a:r>
              <a:rPr lang="en-US" sz="1700">
                <a:hlinkClick r:id="rId3">
                  <a:extLst>
                    <a:ext uri="{A12FA001-AC4F-418D-AE19-62706E023703}">
                      <ahyp:hlinkClr xmlns:ahyp="http://schemas.microsoft.com/office/drawing/2018/hyperlinkcolor" val="tx"/>
                    </a:ext>
                  </a:extLst>
                </a:hlinkClick>
              </a:rPr>
              <a:t> med </a:t>
            </a:r>
            <a:r>
              <a:rPr lang="en-US" sz="1700" err="1">
                <a:hlinkClick r:id="rId3">
                  <a:extLst>
                    <a:ext uri="{A12FA001-AC4F-418D-AE19-62706E023703}">
                      <ahyp:hlinkClr xmlns:ahyp="http://schemas.microsoft.com/office/drawing/2018/hyperlinkcolor" val="tx"/>
                    </a:ext>
                  </a:extLst>
                </a:hlinkClick>
              </a:rPr>
              <a:t>allergi</a:t>
            </a:r>
            <a:r>
              <a:rPr lang="en-US" sz="1700">
                <a:hlinkClick r:id="rId3">
                  <a:extLst>
                    <a:ext uri="{A12FA001-AC4F-418D-AE19-62706E023703}">
                      <ahyp:hlinkClr xmlns:ahyp="http://schemas.microsoft.com/office/drawing/2018/hyperlinkcolor" val="tx"/>
                    </a:ext>
                  </a:extLst>
                </a:hlinkClick>
              </a:rPr>
              <a:t> i Vaksinasjonsveilederen for helsepersonell (FHI)</a:t>
            </a:r>
            <a:r>
              <a:rPr lang="en-US" sz="1700"/>
              <a:t>.  </a:t>
            </a:r>
            <a:r>
              <a:rPr lang="en-US" sz="1700" err="1"/>
              <a:t>Alvorlig</a:t>
            </a:r>
            <a:r>
              <a:rPr lang="en-US" sz="1700"/>
              <a:t> </a:t>
            </a:r>
            <a:r>
              <a:rPr lang="en-US" sz="1700" err="1"/>
              <a:t>straksallergisk</a:t>
            </a:r>
            <a:r>
              <a:rPr lang="en-US" sz="1700"/>
              <a:t> </a:t>
            </a:r>
            <a:r>
              <a:rPr lang="en-US" sz="1700" err="1"/>
              <a:t>reaksjon</a:t>
            </a:r>
            <a:r>
              <a:rPr lang="en-US" sz="1700"/>
              <a:t> (</a:t>
            </a:r>
            <a:r>
              <a:rPr lang="en-US" sz="1700" err="1"/>
              <a:t>astma</a:t>
            </a:r>
            <a:r>
              <a:rPr lang="en-US" sz="1700"/>
              <a:t>, </a:t>
            </a:r>
            <a:r>
              <a:rPr lang="en-US" sz="1700" err="1"/>
              <a:t>sirkulatorisk</a:t>
            </a:r>
            <a:r>
              <a:rPr lang="en-US" sz="1700"/>
              <a:t> </a:t>
            </a:r>
            <a:r>
              <a:rPr lang="en-US" sz="1700" err="1"/>
              <a:t>kollaps</a:t>
            </a:r>
            <a:r>
              <a:rPr lang="en-US" sz="1700"/>
              <a:t> med </a:t>
            </a:r>
            <a:r>
              <a:rPr lang="en-US" sz="1700" err="1"/>
              <a:t>sjokk</a:t>
            </a:r>
            <a:r>
              <a:rPr lang="en-US" sz="1700"/>
              <a:t>, </a:t>
            </a:r>
            <a:r>
              <a:rPr lang="en-US" sz="1700" err="1"/>
              <a:t>utbredt</a:t>
            </a:r>
            <a:r>
              <a:rPr lang="en-US" sz="1700"/>
              <a:t> og </a:t>
            </a:r>
            <a:r>
              <a:rPr lang="en-US" sz="1700" err="1"/>
              <a:t>langvarig</a:t>
            </a:r>
            <a:r>
              <a:rPr lang="en-US" sz="1700"/>
              <a:t> </a:t>
            </a:r>
            <a:r>
              <a:rPr lang="en-US" sz="1700" err="1"/>
              <a:t>elveblest</a:t>
            </a:r>
            <a:r>
              <a:rPr lang="en-US" sz="1700"/>
              <a:t>/</a:t>
            </a:r>
            <a:r>
              <a:rPr lang="en-US" sz="1700" err="1"/>
              <a:t>urtikaria</a:t>
            </a:r>
            <a:r>
              <a:rPr lang="en-US" sz="1700"/>
              <a:t>) på </a:t>
            </a:r>
            <a:r>
              <a:rPr lang="en-US" sz="1700" err="1"/>
              <a:t>tidligere</a:t>
            </a:r>
            <a:r>
              <a:rPr lang="en-US" sz="1700"/>
              <a:t> </a:t>
            </a:r>
            <a:r>
              <a:rPr lang="en-US" sz="1700" err="1"/>
              <a:t>vaksinedose</a:t>
            </a:r>
            <a:r>
              <a:rPr lang="en-US" sz="1700"/>
              <a:t> </a:t>
            </a:r>
            <a:r>
              <a:rPr lang="en-US" sz="1700" err="1"/>
              <a:t>utgjør</a:t>
            </a:r>
            <a:r>
              <a:rPr lang="en-US" sz="1700"/>
              <a:t> </a:t>
            </a:r>
            <a:r>
              <a:rPr lang="en-US" sz="1700" err="1"/>
              <a:t>vanligvis</a:t>
            </a:r>
            <a:r>
              <a:rPr lang="en-US" sz="1700"/>
              <a:t> </a:t>
            </a:r>
            <a:r>
              <a:rPr lang="en-US" sz="1700" err="1"/>
              <a:t>indikasjon</a:t>
            </a:r>
            <a:r>
              <a:rPr lang="en-US" sz="1700"/>
              <a:t> på at vaksinasjon ikke kan </a:t>
            </a:r>
            <a:r>
              <a:rPr lang="en-US" sz="1700" err="1"/>
              <a:t>gjennomføres</a:t>
            </a:r>
            <a:r>
              <a:rPr lang="en-US" sz="1700"/>
              <a:t>. Vurderes av lege.</a:t>
            </a:r>
          </a:p>
          <a:p>
            <a:pPr>
              <a:buFont typeface="Arial" panose="020B0604020202020204" pitchFamily="34" charset="0"/>
              <a:buChar char="•"/>
            </a:pPr>
            <a:r>
              <a:rPr lang="en-US" sz="1700" b="1"/>
              <a:t>Har personen </a:t>
            </a:r>
            <a:r>
              <a:rPr lang="en-US" sz="1700" b="1" err="1"/>
              <a:t>kreft</a:t>
            </a:r>
            <a:r>
              <a:rPr lang="en-US" sz="1700" b="1"/>
              <a:t>, </a:t>
            </a:r>
            <a:r>
              <a:rPr lang="en-US" sz="1700" b="1" err="1"/>
              <a:t>leukemi</a:t>
            </a:r>
            <a:r>
              <a:rPr lang="en-US" sz="1700" b="1"/>
              <a:t>, AIDS eller annen sykdom som </a:t>
            </a:r>
            <a:r>
              <a:rPr lang="en-US" sz="1700" b="1" err="1"/>
              <a:t>påvirker</a:t>
            </a:r>
            <a:r>
              <a:rPr lang="en-US" sz="1700" b="1"/>
              <a:t> immunsystemet? </a:t>
            </a:r>
            <a:r>
              <a:rPr lang="en-US" sz="1700"/>
              <a:t>Levende vaksiner er </a:t>
            </a:r>
            <a:r>
              <a:rPr lang="en-US" sz="1700" err="1"/>
              <a:t>vanligvis</a:t>
            </a:r>
            <a:r>
              <a:rPr lang="en-US" sz="1700"/>
              <a:t> kontraindisert ved </a:t>
            </a:r>
            <a:r>
              <a:rPr lang="en-US" sz="1700" err="1"/>
              <a:t>immunsvikttilstander</a:t>
            </a:r>
            <a:r>
              <a:rPr lang="en-US" sz="1700"/>
              <a:t>. Det er </a:t>
            </a:r>
            <a:r>
              <a:rPr lang="en-US" sz="1700" err="1"/>
              <a:t>visse</a:t>
            </a:r>
            <a:r>
              <a:rPr lang="en-US" sz="1700"/>
              <a:t> </a:t>
            </a:r>
            <a:r>
              <a:rPr lang="en-US" sz="1700" err="1"/>
              <a:t>unntak</a:t>
            </a:r>
            <a:r>
              <a:rPr lang="en-US" sz="1700"/>
              <a:t>, se </a:t>
            </a:r>
            <a:r>
              <a:rPr lang="en-US" sz="1700">
                <a:hlinkClick r:id="rId4">
                  <a:extLst>
                    <a:ext uri="{A12FA001-AC4F-418D-AE19-62706E023703}">
                      <ahyp:hlinkClr xmlns:ahyp="http://schemas.microsoft.com/office/drawing/2018/hyperlinkcolor" val="tx"/>
                    </a:ext>
                  </a:extLst>
                </a:hlinkClick>
              </a:rPr>
              <a:t>kapittel om vaksinasjon ved </a:t>
            </a:r>
            <a:r>
              <a:rPr lang="en-US" sz="1700" err="1">
                <a:hlinkClick r:id="rId4">
                  <a:extLst>
                    <a:ext uri="{A12FA001-AC4F-418D-AE19-62706E023703}">
                      <ahyp:hlinkClr xmlns:ahyp="http://schemas.microsoft.com/office/drawing/2018/hyperlinkcolor" val="tx"/>
                    </a:ext>
                  </a:extLst>
                </a:hlinkClick>
              </a:rPr>
              <a:t>immunsvikt</a:t>
            </a:r>
            <a:r>
              <a:rPr lang="en-US" sz="1700">
                <a:hlinkClick r:id="rId4">
                  <a:extLst>
                    <a:ext uri="{A12FA001-AC4F-418D-AE19-62706E023703}">
                      <ahyp:hlinkClr xmlns:ahyp="http://schemas.microsoft.com/office/drawing/2018/hyperlinkcolor" val="tx"/>
                    </a:ext>
                  </a:extLst>
                </a:hlinkClick>
              </a:rPr>
              <a:t> i Vaksinasjonsveilederen for helsepersonell (FHI)</a:t>
            </a:r>
            <a:r>
              <a:rPr lang="en-US" sz="1700"/>
              <a:t>  </a:t>
            </a:r>
          </a:p>
        </p:txBody>
      </p:sp>
      <p:sp>
        <p:nvSpPr>
          <p:cNvPr id="4" name="Plassholder for bunntekst 3">
            <a:extLst>
              <a:ext uri="{FF2B5EF4-FFF2-40B4-BE49-F238E27FC236}">
                <a16:creationId xmlns:a16="http://schemas.microsoft.com/office/drawing/2014/main" id="{6EBD0B90-1F7C-4929-BDE8-A6E91302BB8A}"/>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5897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C46CB2-AF00-4F25-B73D-CF1587C7AD4E}"/>
              </a:ext>
            </a:extLst>
          </p:cNvPr>
          <p:cNvSpPr>
            <a:spLocks noGrp="1"/>
          </p:cNvSpPr>
          <p:nvPr>
            <p:ph type="title"/>
          </p:nvPr>
        </p:nvSpPr>
        <p:spPr>
          <a:xfrm>
            <a:off x="838200" y="51903"/>
            <a:ext cx="10515600" cy="1103798"/>
          </a:xfrm>
        </p:spPr>
        <p:txBody>
          <a:bodyPr vert="horz" lIns="91440" tIns="45720" rIns="91440" bIns="45720" rtlCol="0" anchor="ctr">
            <a:normAutofit/>
          </a:bodyPr>
          <a:lstStyle/>
          <a:p>
            <a:r>
              <a:rPr lang="en-US" sz="3500" b="1"/>
              <a:t>Før vaksinasjon </a:t>
            </a:r>
            <a:r>
              <a:rPr lang="en-US" sz="3500"/>
              <a:t>- vurdering av kontraindikasjoner</a:t>
            </a:r>
            <a:br>
              <a:rPr lang="en-US" sz="3500"/>
            </a:br>
            <a:endParaRPr lang="en-US" sz="3500"/>
          </a:p>
        </p:txBody>
      </p:sp>
      <p:sp>
        <p:nvSpPr>
          <p:cNvPr id="3" name="Plassholder for innhold 2">
            <a:extLst>
              <a:ext uri="{FF2B5EF4-FFF2-40B4-BE49-F238E27FC236}">
                <a16:creationId xmlns:a16="http://schemas.microsoft.com/office/drawing/2014/main" id="{0D61A068-A944-4BF0-869D-3878DEF110AF}"/>
              </a:ext>
            </a:extLst>
          </p:cNvPr>
          <p:cNvSpPr>
            <a:spLocks noGrp="1"/>
          </p:cNvSpPr>
          <p:nvPr>
            <p:ph idx="1"/>
          </p:nvPr>
        </p:nvSpPr>
        <p:spPr>
          <a:xfrm>
            <a:off x="647700" y="660400"/>
            <a:ext cx="10947400" cy="5588000"/>
          </a:xfrm>
        </p:spPr>
        <p:txBody>
          <a:bodyPr vert="horz" lIns="45720" tIns="45720" rIns="45720" bIns="45720" rtlCol="0">
            <a:noAutofit/>
          </a:bodyPr>
          <a:lstStyle/>
          <a:p>
            <a:pPr>
              <a:buFont typeface="Arial" panose="020B0604020202020204" pitchFamily="34" charset="0"/>
              <a:buChar char="•"/>
            </a:pPr>
            <a:r>
              <a:rPr lang="en-US" sz="2000" b="1"/>
              <a:t>Bruker personen kortison, prednison, andre steroider, cellegift, eller andre legemidler som svekker immunsystemet, eller er personen under strålebehandling? </a:t>
            </a:r>
            <a:r>
              <a:rPr lang="en-US" sz="2000"/>
              <a:t>Vurderes av lege - </a:t>
            </a:r>
            <a:r>
              <a:rPr lang="en-US" sz="1600"/>
              <a:t>Se </a:t>
            </a:r>
            <a:r>
              <a:rPr lang="en-US" sz="1600">
                <a:hlinkClick r:id="rId3">
                  <a:extLst>
                    <a:ext uri="{A12FA001-AC4F-418D-AE19-62706E023703}">
                      <ahyp:hlinkClr xmlns:ahyp="http://schemas.microsoft.com/office/drawing/2018/hyperlinkcolor" val="tx"/>
                    </a:ext>
                  </a:extLst>
                </a:hlinkClick>
              </a:rPr>
              <a:t>kapittel om vaksinasjon ved </a:t>
            </a:r>
            <a:r>
              <a:rPr lang="en-US" sz="1600" err="1">
                <a:hlinkClick r:id="rId3">
                  <a:extLst>
                    <a:ext uri="{A12FA001-AC4F-418D-AE19-62706E023703}">
                      <ahyp:hlinkClr xmlns:ahyp="http://schemas.microsoft.com/office/drawing/2018/hyperlinkcolor" val="tx"/>
                    </a:ext>
                  </a:extLst>
                </a:hlinkClick>
              </a:rPr>
              <a:t>immunsvikt</a:t>
            </a:r>
            <a:r>
              <a:rPr lang="en-US" sz="1600">
                <a:hlinkClick r:id="rId3">
                  <a:extLst>
                    <a:ext uri="{A12FA001-AC4F-418D-AE19-62706E023703}">
                      <ahyp:hlinkClr xmlns:ahyp="http://schemas.microsoft.com/office/drawing/2018/hyperlinkcolor" val="tx"/>
                    </a:ext>
                  </a:extLst>
                </a:hlinkClick>
              </a:rPr>
              <a:t> i Vaksinasjonsveilederen for helsepersonell (FHI)</a:t>
            </a:r>
            <a:r>
              <a:rPr lang="en-US" sz="1600"/>
              <a:t>.</a:t>
            </a:r>
          </a:p>
          <a:p>
            <a:pPr>
              <a:buFont typeface="Arial" panose="020B0604020202020204" pitchFamily="34" charset="0"/>
              <a:buChar char="•"/>
            </a:pPr>
            <a:r>
              <a:rPr lang="en-US" sz="2000" b="1"/>
              <a:t>Har personen noen blødningstilstand eller bruker personen blodfortynnende </a:t>
            </a:r>
            <a:r>
              <a:rPr lang="en-US" sz="2000" b="1" err="1"/>
              <a:t>midler</a:t>
            </a:r>
            <a:r>
              <a:rPr lang="en-US" sz="2000" b="1"/>
              <a:t>?</a:t>
            </a:r>
            <a:r>
              <a:rPr lang="en-US" sz="1600" b="1"/>
              <a:t> </a:t>
            </a:r>
            <a:r>
              <a:rPr lang="en-US" sz="1600"/>
              <a:t>Se </a:t>
            </a:r>
            <a:r>
              <a:rPr lang="en-US" sz="1600">
                <a:hlinkClick r:id="rId4">
                  <a:extLst>
                    <a:ext uri="{A12FA001-AC4F-418D-AE19-62706E023703}">
                      <ahyp:hlinkClr xmlns:ahyp="http://schemas.microsoft.com/office/drawing/2018/hyperlinkcolor" val="tx"/>
                    </a:ext>
                  </a:extLst>
                </a:hlinkClick>
              </a:rPr>
              <a:t>kapittel om vaksinasjon ved blødersykdom i Vaksinasjonsveilederen for helsepersonell (FHI)</a:t>
            </a:r>
            <a:r>
              <a:rPr lang="en-US" sz="1600"/>
              <a:t>  og </a:t>
            </a:r>
            <a:r>
              <a:rPr lang="en-US" sz="1600">
                <a:hlinkClick r:id="rId5">
                  <a:extLst>
                    <a:ext uri="{A12FA001-AC4F-418D-AE19-62706E023703}">
                      <ahyp:hlinkClr xmlns:ahyp="http://schemas.microsoft.com/office/drawing/2018/hyperlinkcolor" val="tx"/>
                    </a:ext>
                  </a:extLst>
                </a:hlinkClick>
              </a:rPr>
              <a:t>kapittel om vaksinasjon og samtidig </a:t>
            </a:r>
            <a:r>
              <a:rPr lang="en-US" sz="1600" err="1">
                <a:hlinkClick r:id="rId5">
                  <a:extLst>
                    <a:ext uri="{A12FA001-AC4F-418D-AE19-62706E023703}">
                      <ahyp:hlinkClr xmlns:ahyp="http://schemas.microsoft.com/office/drawing/2018/hyperlinkcolor" val="tx"/>
                    </a:ext>
                  </a:extLst>
                </a:hlinkClick>
              </a:rPr>
              <a:t>bruk</a:t>
            </a:r>
            <a:r>
              <a:rPr lang="en-US" sz="1600">
                <a:hlinkClick r:id="rId5">
                  <a:extLst>
                    <a:ext uri="{A12FA001-AC4F-418D-AE19-62706E023703}">
                      <ahyp:hlinkClr xmlns:ahyp="http://schemas.microsoft.com/office/drawing/2018/hyperlinkcolor" val="tx"/>
                    </a:ext>
                  </a:extLst>
                </a:hlinkClick>
              </a:rPr>
              <a:t> av andre legemidler i Vaksinasjonsveilederen for helsepersonell (FHI)</a:t>
            </a:r>
            <a:r>
              <a:rPr lang="en-US" sz="1600"/>
              <a:t>.</a:t>
            </a:r>
          </a:p>
          <a:p>
            <a:pPr>
              <a:buFont typeface="Arial" panose="020B0604020202020204" pitchFamily="34" charset="0"/>
              <a:buChar char="•"/>
            </a:pPr>
            <a:r>
              <a:rPr lang="en-US" sz="2000" b="1"/>
              <a:t>Har personen fått blodtransfusjon eller immunglobuliner de siste månedene? </a:t>
            </a:r>
            <a:r>
              <a:rPr lang="en-US" sz="2000"/>
              <a:t>Vaksinasjon med levende virusvaksiner må </a:t>
            </a:r>
            <a:r>
              <a:rPr lang="en-US" sz="2000" err="1"/>
              <a:t>utsettes</a:t>
            </a:r>
            <a:r>
              <a:rPr lang="en-US" sz="2000"/>
              <a:t>, </a:t>
            </a:r>
            <a:r>
              <a:rPr lang="en-US" sz="1600"/>
              <a:t>se </a:t>
            </a:r>
            <a:r>
              <a:rPr lang="en-US" sz="1600">
                <a:hlinkClick r:id="rId5">
                  <a:extLst>
                    <a:ext uri="{A12FA001-AC4F-418D-AE19-62706E023703}">
                      <ahyp:hlinkClr xmlns:ahyp="http://schemas.microsoft.com/office/drawing/2018/hyperlinkcolor" val="tx"/>
                    </a:ext>
                  </a:extLst>
                </a:hlinkClick>
              </a:rPr>
              <a:t>kapittel om vaksinasjon og samtidig </a:t>
            </a:r>
            <a:r>
              <a:rPr lang="en-US" sz="1600" err="1">
                <a:hlinkClick r:id="rId5">
                  <a:extLst>
                    <a:ext uri="{A12FA001-AC4F-418D-AE19-62706E023703}">
                      <ahyp:hlinkClr xmlns:ahyp="http://schemas.microsoft.com/office/drawing/2018/hyperlinkcolor" val="tx"/>
                    </a:ext>
                  </a:extLst>
                </a:hlinkClick>
              </a:rPr>
              <a:t>bruk</a:t>
            </a:r>
            <a:r>
              <a:rPr lang="en-US" sz="1600">
                <a:hlinkClick r:id="rId5">
                  <a:extLst>
                    <a:ext uri="{A12FA001-AC4F-418D-AE19-62706E023703}">
                      <ahyp:hlinkClr xmlns:ahyp="http://schemas.microsoft.com/office/drawing/2018/hyperlinkcolor" val="tx"/>
                    </a:ext>
                  </a:extLst>
                </a:hlinkClick>
              </a:rPr>
              <a:t> av andre legemidler i Vaksinasjonsveilederen for helsepersonell (FHI)</a:t>
            </a:r>
            <a:r>
              <a:rPr lang="en-US" sz="1600"/>
              <a:t>.</a:t>
            </a:r>
          </a:p>
          <a:p>
            <a:pPr>
              <a:buFont typeface="Arial" panose="020B0604020202020204" pitchFamily="34" charset="0"/>
              <a:buChar char="•"/>
            </a:pPr>
            <a:r>
              <a:rPr lang="en-US" sz="2000" b="1"/>
              <a:t>Har personen fått noen annen vaksine de siste ukene?  </a:t>
            </a:r>
            <a:r>
              <a:rPr lang="en-US" sz="2000"/>
              <a:t>To levende vaksiner som ikke gis samtidig bør skilles med minst 4 uker. </a:t>
            </a:r>
            <a:r>
              <a:rPr lang="en-US" sz="1600"/>
              <a:t>Se mer i </a:t>
            </a:r>
            <a:r>
              <a:rPr lang="en-US" sz="1600">
                <a:hlinkClick r:id="rId6">
                  <a:extLst>
                    <a:ext uri="{A12FA001-AC4F-418D-AE19-62706E023703}">
                      <ahyp:hlinkClr xmlns:ahyp="http://schemas.microsoft.com/office/drawing/2018/hyperlinkcolor" val="tx"/>
                    </a:ext>
                  </a:extLst>
                </a:hlinkClick>
              </a:rPr>
              <a:t>kapittel om </a:t>
            </a:r>
            <a:r>
              <a:rPr lang="en-US" sz="1600" err="1">
                <a:hlinkClick r:id="rId6">
                  <a:extLst>
                    <a:ext uri="{A12FA001-AC4F-418D-AE19-62706E023703}">
                      <ahyp:hlinkClr xmlns:ahyp="http://schemas.microsoft.com/office/drawing/2018/hyperlinkcolor" val="tx"/>
                    </a:ext>
                  </a:extLst>
                </a:hlinkClick>
              </a:rPr>
              <a:t>intervaller</a:t>
            </a:r>
            <a:r>
              <a:rPr lang="en-US" sz="1600">
                <a:hlinkClick r:id="rId6">
                  <a:extLst>
                    <a:ext uri="{A12FA001-AC4F-418D-AE19-62706E023703}">
                      <ahyp:hlinkClr xmlns:ahyp="http://schemas.microsoft.com/office/drawing/2018/hyperlinkcolor" val="tx"/>
                    </a:ext>
                  </a:extLst>
                </a:hlinkClick>
              </a:rPr>
              <a:t> </a:t>
            </a:r>
            <a:r>
              <a:rPr lang="en-US" sz="1600" err="1">
                <a:hlinkClick r:id="rId6">
                  <a:extLst>
                    <a:ext uri="{A12FA001-AC4F-418D-AE19-62706E023703}">
                      <ahyp:hlinkClr xmlns:ahyp="http://schemas.microsoft.com/office/drawing/2018/hyperlinkcolor" val="tx"/>
                    </a:ext>
                  </a:extLst>
                </a:hlinkClick>
              </a:rPr>
              <a:t>mellom</a:t>
            </a:r>
            <a:r>
              <a:rPr lang="en-US" sz="1600">
                <a:hlinkClick r:id="rId6">
                  <a:extLst>
                    <a:ext uri="{A12FA001-AC4F-418D-AE19-62706E023703}">
                      <ahyp:hlinkClr xmlns:ahyp="http://schemas.microsoft.com/office/drawing/2018/hyperlinkcolor" val="tx"/>
                    </a:ext>
                  </a:extLst>
                </a:hlinkClick>
              </a:rPr>
              <a:t> </a:t>
            </a:r>
            <a:r>
              <a:rPr lang="en-US" sz="1600" err="1">
                <a:hlinkClick r:id="rId6">
                  <a:extLst>
                    <a:ext uri="{A12FA001-AC4F-418D-AE19-62706E023703}">
                      <ahyp:hlinkClr xmlns:ahyp="http://schemas.microsoft.com/office/drawing/2018/hyperlinkcolor" val="tx"/>
                    </a:ext>
                  </a:extLst>
                </a:hlinkClick>
              </a:rPr>
              <a:t>vaksinedoser</a:t>
            </a:r>
            <a:r>
              <a:rPr lang="en-US" sz="1600">
                <a:hlinkClick r:id="rId6">
                  <a:extLst>
                    <a:ext uri="{A12FA001-AC4F-418D-AE19-62706E023703}">
                      <ahyp:hlinkClr xmlns:ahyp="http://schemas.microsoft.com/office/drawing/2018/hyperlinkcolor" val="tx"/>
                    </a:ext>
                  </a:extLst>
                </a:hlinkClick>
              </a:rPr>
              <a:t> i Vaksinasjonsveilederen for helsepersonell (FHI</a:t>
            </a:r>
            <a:r>
              <a:rPr lang="en-US" sz="2000">
                <a:hlinkClick r:id="rId6">
                  <a:extLst>
                    <a:ext uri="{A12FA001-AC4F-418D-AE19-62706E023703}">
                      <ahyp:hlinkClr xmlns:ahyp="http://schemas.microsoft.com/office/drawing/2018/hyperlinkcolor" val="tx"/>
                    </a:ext>
                  </a:extLst>
                </a:hlinkClick>
              </a:rPr>
              <a:t>)</a:t>
            </a:r>
            <a:endParaRPr lang="en-US" sz="2000"/>
          </a:p>
          <a:p>
            <a:pPr>
              <a:buFont typeface="Arial" panose="020B0604020202020204" pitchFamily="34" charset="0"/>
              <a:buChar char="•"/>
            </a:pPr>
            <a:r>
              <a:rPr lang="en-US" sz="2000" b="1"/>
              <a:t>NB! Ved usikkerhet om vaksine kan settes skal dette vurderes av lege!</a:t>
            </a:r>
          </a:p>
        </p:txBody>
      </p:sp>
      <p:sp>
        <p:nvSpPr>
          <p:cNvPr id="4" name="Plassholder for bunntekst 3">
            <a:extLst>
              <a:ext uri="{FF2B5EF4-FFF2-40B4-BE49-F238E27FC236}">
                <a16:creationId xmlns:a16="http://schemas.microsoft.com/office/drawing/2014/main" id="{B7CA5132-D948-4C45-8BE8-2C34F7F9AF0D}"/>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248115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5A43AD-1E98-4914-A696-83D3FE8676B4}"/>
              </a:ext>
            </a:extLst>
          </p:cNvPr>
          <p:cNvSpPr>
            <a:spLocks noGrp="1"/>
          </p:cNvSpPr>
          <p:nvPr>
            <p:ph type="title"/>
          </p:nvPr>
        </p:nvSpPr>
        <p:spPr>
          <a:xfrm>
            <a:off x="838200" y="428030"/>
            <a:ext cx="10515600" cy="1103798"/>
          </a:xfrm>
        </p:spPr>
        <p:txBody>
          <a:bodyPr/>
          <a:lstStyle/>
          <a:p>
            <a:r>
              <a:rPr lang="nb-NO" b="1"/>
              <a:t>Vaksinering av personar over 18 år som </a:t>
            </a:r>
            <a:r>
              <a:rPr lang="nb-NO" b="1" err="1"/>
              <a:t>ikkje</a:t>
            </a:r>
            <a:r>
              <a:rPr lang="nb-NO" b="1"/>
              <a:t> har samtykkekompetanse </a:t>
            </a:r>
            <a:r>
              <a:rPr lang="nb-NO" sz="1000" b="1">
                <a:hlinkClick r:id="rId2"/>
              </a:rPr>
              <a:t>https://www.fylkesmannen.no/nn/vestland/helse-omsorg-og-sosialtenester/helsetenester/vaksinering-av-personar-over-18-ar-som-ikkje-har-samtykkekompetanse/?utm_source=nyhetsbrev&amp;utm_medium=epost</a:t>
            </a:r>
            <a:r>
              <a:rPr lang="nb-NO" sz="1000" b="1"/>
              <a:t> </a:t>
            </a:r>
          </a:p>
        </p:txBody>
      </p:sp>
      <p:sp>
        <p:nvSpPr>
          <p:cNvPr id="3" name="Plassholder for innhold 2">
            <a:extLst>
              <a:ext uri="{FF2B5EF4-FFF2-40B4-BE49-F238E27FC236}">
                <a16:creationId xmlns:a16="http://schemas.microsoft.com/office/drawing/2014/main" id="{1D41F20C-582E-4AB3-B3D5-F1513ED021E6}"/>
              </a:ext>
            </a:extLst>
          </p:cNvPr>
          <p:cNvSpPr>
            <a:spLocks noGrp="1"/>
          </p:cNvSpPr>
          <p:nvPr>
            <p:ph idx="1"/>
          </p:nvPr>
        </p:nvSpPr>
        <p:spPr>
          <a:xfrm>
            <a:off x="838200" y="1673173"/>
            <a:ext cx="10515600" cy="4862848"/>
          </a:xfrm>
        </p:spPr>
        <p:txBody>
          <a:bodyPr>
            <a:normAutofit lnSpcReduction="10000"/>
          </a:bodyPr>
          <a:lstStyle/>
          <a:p>
            <a:r>
              <a:rPr lang="nb-NO" b="1"/>
              <a:t>Verken </a:t>
            </a:r>
            <a:r>
              <a:rPr lang="nb-NO" b="1" err="1"/>
              <a:t>verje</a:t>
            </a:r>
            <a:r>
              <a:rPr lang="nb-NO" b="1"/>
              <a:t> eller </a:t>
            </a:r>
            <a:r>
              <a:rPr lang="nb-NO" b="1" err="1"/>
              <a:t>næraste</a:t>
            </a:r>
            <a:r>
              <a:rPr lang="nb-NO" b="1"/>
              <a:t> </a:t>
            </a:r>
            <a:r>
              <a:rPr lang="nb-NO" b="1" err="1"/>
              <a:t>pårørande</a:t>
            </a:r>
            <a:r>
              <a:rPr lang="nb-NO" b="1"/>
              <a:t> kan samtykke til vaksine for </a:t>
            </a:r>
            <a:r>
              <a:rPr lang="nb-NO" b="1" err="1"/>
              <a:t>personar</a:t>
            </a:r>
            <a:r>
              <a:rPr lang="nb-NO" b="1"/>
              <a:t> som </a:t>
            </a:r>
            <a:r>
              <a:rPr lang="nb-NO" b="1" err="1"/>
              <a:t>manglar</a:t>
            </a:r>
            <a:r>
              <a:rPr lang="nb-NO" b="1"/>
              <a:t> samtykkekompetanse.</a:t>
            </a:r>
          </a:p>
          <a:p>
            <a:r>
              <a:rPr lang="nb-NO"/>
              <a:t>I samband med oppstart av vaksinering mot koronaviruset, har </a:t>
            </a:r>
            <a:r>
              <a:rPr lang="nb-NO" err="1"/>
              <a:t>Statsforvaltaren</a:t>
            </a:r>
            <a:r>
              <a:rPr lang="nb-NO"/>
              <a:t> i Vestland fått spørsmål om kven som skal samtykke til at personar utan samtykkekompetanse skal få vaksine.</a:t>
            </a:r>
          </a:p>
          <a:p>
            <a:r>
              <a:rPr lang="nb-NO"/>
              <a:t>Nokon personar manglar samtykkekompetanse av ulike grunnar, som til dømes fysiske eller psykiske forstyrringar, senil demens eller psykisk utviklingshemming. Når ein pasient over 18 år ikkje har samtykkekompetanse, følgjer det av pasient- og brukarrettslova § 4-6 at det er den som yter helsehjelpa som tek avgjerda om kva helsehjelp pasienten skal ha. Verken verje eller næraste pårørande kan samtykke på vegne av pasienten.</a:t>
            </a:r>
          </a:p>
          <a:p>
            <a:r>
              <a:rPr lang="nb-NO"/>
              <a:t>Les meir i føresegnene om samtykke til helsehjelp i pasient- og brukarrettslova kapittel 4 </a:t>
            </a:r>
            <a:r>
              <a:rPr lang="nb-NO" sz="1300">
                <a:hlinkClick r:id="rId3"/>
              </a:rPr>
              <a:t>https://www.fylkesmannen.no/nn/vestland/verjemal/nyhende-om-verjemal/2020/12/verjer-skal-ikkje-gi-samtykke-til-covid-vaksine/</a:t>
            </a:r>
            <a:r>
              <a:rPr lang="nb-NO" sz="1300"/>
              <a:t> </a:t>
            </a:r>
          </a:p>
        </p:txBody>
      </p:sp>
      <p:sp>
        <p:nvSpPr>
          <p:cNvPr id="4" name="Plassholder for bunntekst 3">
            <a:extLst>
              <a:ext uri="{FF2B5EF4-FFF2-40B4-BE49-F238E27FC236}">
                <a16:creationId xmlns:a16="http://schemas.microsoft.com/office/drawing/2014/main" id="{13BCDCCF-9BD1-443E-BFA4-DE18E827F143}"/>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307116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287BAEA-ED23-4E0D-B869-343881BFCAE4}"/>
              </a:ext>
            </a:extLst>
          </p:cNvPr>
          <p:cNvSpPr>
            <a:spLocks noGrp="1"/>
          </p:cNvSpPr>
          <p:nvPr>
            <p:ph type="title"/>
          </p:nvPr>
        </p:nvSpPr>
        <p:spPr>
          <a:xfrm>
            <a:off x="838200" y="469126"/>
            <a:ext cx="10515600" cy="5438513"/>
          </a:xfrm>
        </p:spPr>
        <p:txBody>
          <a:bodyPr/>
          <a:lstStyle/>
          <a:p>
            <a:pPr algn="ctr"/>
            <a:r>
              <a:rPr lang="nn-NO" sz="8000" b="1" dirty="0">
                <a:solidFill>
                  <a:schemeClr val="bg1"/>
                </a:solidFill>
              </a:rPr>
              <a:t>Vaksine </a:t>
            </a:r>
            <a:r>
              <a:rPr lang="nn-NO" sz="8000" b="1" dirty="0" err="1">
                <a:solidFill>
                  <a:schemeClr val="bg1"/>
                </a:solidFill>
              </a:rPr>
              <a:t>fra</a:t>
            </a:r>
            <a:r>
              <a:rPr lang="nn-NO" sz="8000" b="1" dirty="0">
                <a:solidFill>
                  <a:schemeClr val="bg1"/>
                </a:solidFill>
              </a:rPr>
              <a:t> </a:t>
            </a:r>
            <a:br>
              <a:rPr lang="nn-NO" sz="8000" b="1" dirty="0">
                <a:solidFill>
                  <a:schemeClr val="bg1"/>
                </a:solidFill>
              </a:rPr>
            </a:br>
            <a:r>
              <a:rPr lang="nn-NO" sz="8000" b="1" dirty="0" err="1">
                <a:solidFill>
                  <a:schemeClr val="bg1"/>
                </a:solidFill>
              </a:rPr>
              <a:t>BioNTech</a:t>
            </a:r>
            <a:r>
              <a:rPr lang="nb-NO" sz="8000" dirty="0">
                <a:solidFill>
                  <a:schemeClr val="bg1"/>
                </a:solidFill>
              </a:rPr>
              <a:t> </a:t>
            </a:r>
            <a:r>
              <a:rPr lang="nb-NO" sz="8000" b="1" dirty="0">
                <a:solidFill>
                  <a:schemeClr val="bg1"/>
                </a:solidFill>
              </a:rPr>
              <a:t>Pfizer</a:t>
            </a:r>
            <a:br>
              <a:rPr lang="nb-NO" sz="8000" b="1" dirty="0">
                <a:solidFill>
                  <a:schemeClr val="bg1"/>
                </a:solidFill>
              </a:rPr>
            </a:br>
            <a:r>
              <a:rPr lang="nb-NO" sz="8000" b="1" dirty="0">
                <a:solidFill>
                  <a:schemeClr val="bg1"/>
                </a:solidFill>
              </a:rPr>
              <a:t>voksen og barn</a:t>
            </a:r>
            <a:br>
              <a:rPr lang="nb-NO" sz="8000" b="1" dirty="0">
                <a:solidFill>
                  <a:schemeClr val="bg1"/>
                </a:solidFill>
              </a:rPr>
            </a:br>
            <a:br>
              <a:rPr lang="nb-NO" sz="2800" dirty="0"/>
            </a:br>
            <a:r>
              <a:rPr lang="nb-NO" sz="8000" b="1" dirty="0">
                <a:solidFill>
                  <a:schemeClr val="bg1"/>
                </a:solidFill>
              </a:rPr>
              <a:t> </a:t>
            </a:r>
          </a:p>
        </p:txBody>
      </p:sp>
    </p:spTree>
    <p:extLst>
      <p:ext uri="{BB962C8B-B14F-4D97-AF65-F5344CB8AC3E}">
        <p14:creationId xmlns:p14="http://schemas.microsoft.com/office/powerpoint/2010/main" val="144240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43E76D-5E96-4A73-A4BB-2D680FA1379F}"/>
              </a:ext>
            </a:extLst>
          </p:cNvPr>
          <p:cNvSpPr>
            <a:spLocks noGrp="1"/>
          </p:cNvSpPr>
          <p:nvPr>
            <p:ph type="title"/>
          </p:nvPr>
        </p:nvSpPr>
        <p:spPr>
          <a:xfrm>
            <a:off x="838200" y="0"/>
            <a:ext cx="10515600" cy="721740"/>
          </a:xfrm>
        </p:spPr>
        <p:txBody>
          <a:bodyPr>
            <a:normAutofit/>
          </a:bodyPr>
          <a:lstStyle/>
          <a:p>
            <a:r>
              <a:rPr lang="nb-NO"/>
              <a:t>Spesielle forhold for Pfizer vaksinen (voksen)</a:t>
            </a:r>
          </a:p>
        </p:txBody>
      </p:sp>
      <p:sp>
        <p:nvSpPr>
          <p:cNvPr id="3" name="Plassholder for innhold 2">
            <a:extLst>
              <a:ext uri="{FF2B5EF4-FFF2-40B4-BE49-F238E27FC236}">
                <a16:creationId xmlns:a16="http://schemas.microsoft.com/office/drawing/2014/main" id="{6B9AFADC-0AFA-4669-B025-6CFA5E9F14CA}"/>
              </a:ext>
            </a:extLst>
          </p:cNvPr>
          <p:cNvSpPr>
            <a:spLocks noGrp="1"/>
          </p:cNvSpPr>
          <p:nvPr>
            <p:ph idx="1"/>
          </p:nvPr>
        </p:nvSpPr>
        <p:spPr>
          <a:xfrm>
            <a:off x="838200" y="721740"/>
            <a:ext cx="10515600" cy="5985697"/>
          </a:xfrm>
        </p:spPr>
        <p:txBody>
          <a:bodyPr>
            <a:noAutofit/>
          </a:bodyPr>
          <a:lstStyle/>
          <a:p>
            <a:r>
              <a:rPr lang="nb-NO" sz="1600">
                <a:hlinkClick r:id="rId2"/>
              </a:rPr>
              <a:t>Comirnaty «BioNTech, Pfizer» - Felleskatalogen</a:t>
            </a:r>
            <a:endParaRPr lang="nb-NO" sz="1600"/>
          </a:p>
          <a:p>
            <a:r>
              <a:rPr lang="nb-NO" sz="1600">
                <a:hlinkClick r:id="rId3"/>
              </a:rPr>
              <a:t>Comirnaty, INN-COVID-19 mRNA Vaccine (</a:t>
            </a:r>
            <a:r>
              <a:rPr lang="nb-NO" sz="1600" err="1">
                <a:hlinkClick r:id="rId3"/>
              </a:rPr>
              <a:t>nucleoside-modified</a:t>
            </a:r>
            <a:r>
              <a:rPr lang="nb-NO" sz="1600">
                <a:hlinkClick r:id="rId3"/>
              </a:rPr>
              <a:t>) (europa.eu)</a:t>
            </a:r>
            <a:endParaRPr lang="nb-NO" sz="1600"/>
          </a:p>
          <a:p>
            <a:r>
              <a:rPr lang="nb-NO" sz="2000"/>
              <a:t>Comirnaty 30 mcg</a:t>
            </a:r>
          </a:p>
          <a:p>
            <a:r>
              <a:rPr lang="nb-NO" sz="2000"/>
              <a:t>Lagringstemperatur -75 °C </a:t>
            </a:r>
          </a:p>
          <a:p>
            <a:pPr>
              <a:lnSpc>
                <a:spcPct val="150000"/>
              </a:lnSpc>
            </a:pPr>
            <a:r>
              <a:rPr lang="nb-NO" sz="2000"/>
              <a:t>Opptint vaksine: holdbar 31 døgn ved 2-8 °C. Hvert hetteglass inneholder 6 doser. Den 7.dosen kan trekkes opp ved godkjenning av medisinsk ansvarlig. (rester fra forskjellige vaksine glass skal ikke trekkes opp og blandes med nytt hetteglass) </a:t>
            </a:r>
          </a:p>
          <a:p>
            <a:pPr>
              <a:lnSpc>
                <a:spcPct val="150000"/>
              </a:lnSpc>
            </a:pPr>
            <a:r>
              <a:rPr lang="nb-NO" sz="2000"/>
              <a:t>Hvert hetteglass skal tilsettes 1,8 ml 0,9 % saltvannsløsning</a:t>
            </a:r>
          </a:p>
          <a:p>
            <a:pPr>
              <a:lnSpc>
                <a:spcPct val="150000"/>
              </a:lnSpc>
            </a:pPr>
            <a:r>
              <a:rPr lang="nb-NO" sz="2000"/>
              <a:t> Hver dose er på 0,3 ml</a:t>
            </a:r>
          </a:p>
          <a:p>
            <a:pPr>
              <a:lnSpc>
                <a:spcPct val="150000"/>
              </a:lnSpc>
            </a:pPr>
            <a:r>
              <a:rPr lang="nb-NO" sz="2000"/>
              <a:t>Etter utblanding er oppløsningen holdbar i 6 timer ved 2-30 grader C</a:t>
            </a:r>
          </a:p>
          <a:p>
            <a:pPr>
              <a:lnSpc>
                <a:spcPct val="150000"/>
              </a:lnSpc>
            </a:pPr>
            <a:r>
              <a:rPr lang="nb-NO" sz="2000"/>
              <a:t>Grunnvaksinering oppnås etter to doser satt med minimum 21 dagers intervall</a:t>
            </a:r>
          </a:p>
        </p:txBody>
      </p:sp>
      <p:sp>
        <p:nvSpPr>
          <p:cNvPr id="4" name="Plassholder for bunntekst 3">
            <a:extLst>
              <a:ext uri="{FF2B5EF4-FFF2-40B4-BE49-F238E27FC236}">
                <a16:creationId xmlns:a16="http://schemas.microsoft.com/office/drawing/2014/main" id="{0D9D841D-73A5-4BFA-921E-293584143583}"/>
              </a:ext>
            </a:extLst>
          </p:cNvPr>
          <p:cNvSpPr>
            <a:spLocks noGrp="1"/>
          </p:cNvSpPr>
          <p:nvPr>
            <p:ph type="ftr" sz="quarter" idx="11"/>
          </p:nvPr>
        </p:nvSpPr>
        <p:spPr/>
        <p:txBody>
          <a:bodyPr/>
          <a:lstStyle/>
          <a:p>
            <a:r>
              <a:rPr lang="en-US" err="1"/>
              <a:t>Utarbeidet</a:t>
            </a:r>
            <a:r>
              <a:rPr lang="en-US"/>
              <a:t> for </a:t>
            </a:r>
            <a:r>
              <a:rPr lang="en-US" err="1"/>
              <a:t>bruk</a:t>
            </a:r>
            <a:r>
              <a:rPr lang="en-US"/>
              <a:t> i Bergen </a:t>
            </a:r>
            <a:r>
              <a:rPr lang="en-US" err="1"/>
              <a:t>kommune</a:t>
            </a:r>
            <a:endParaRPr lang="en-US"/>
          </a:p>
        </p:txBody>
      </p:sp>
    </p:spTree>
    <p:extLst>
      <p:ext uri="{BB962C8B-B14F-4D97-AF65-F5344CB8AC3E}">
        <p14:creationId xmlns:p14="http://schemas.microsoft.com/office/powerpoint/2010/main" val="2176452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43E76D-5E96-4A73-A4BB-2D680FA1379F}"/>
              </a:ext>
            </a:extLst>
          </p:cNvPr>
          <p:cNvSpPr>
            <a:spLocks noGrp="1"/>
          </p:cNvSpPr>
          <p:nvPr>
            <p:ph type="title"/>
          </p:nvPr>
        </p:nvSpPr>
        <p:spPr>
          <a:xfrm>
            <a:off x="3160451" y="237744"/>
            <a:ext cx="8877670" cy="892556"/>
          </a:xfrm>
        </p:spPr>
        <p:txBody>
          <a:bodyPr>
            <a:normAutofit/>
          </a:bodyPr>
          <a:lstStyle/>
          <a:p>
            <a:r>
              <a:rPr lang="nb-NO" sz="2800" b="1"/>
              <a:t>Håndtering og blanding av Pfizer-vaksinen (voksen)</a:t>
            </a:r>
          </a:p>
        </p:txBody>
      </p:sp>
      <p:sp>
        <p:nvSpPr>
          <p:cNvPr id="3" name="Plassholder for innhold 2">
            <a:extLst>
              <a:ext uri="{FF2B5EF4-FFF2-40B4-BE49-F238E27FC236}">
                <a16:creationId xmlns:a16="http://schemas.microsoft.com/office/drawing/2014/main" id="{6B9AFADC-0AFA-4669-B025-6CFA5E9F14CA}"/>
              </a:ext>
            </a:extLst>
          </p:cNvPr>
          <p:cNvSpPr>
            <a:spLocks noGrp="1"/>
          </p:cNvSpPr>
          <p:nvPr>
            <p:ph idx="1"/>
          </p:nvPr>
        </p:nvSpPr>
        <p:spPr>
          <a:xfrm>
            <a:off x="4412985" y="1130301"/>
            <a:ext cx="7545953" cy="5654394"/>
          </a:xfrm>
        </p:spPr>
        <p:txBody>
          <a:bodyPr>
            <a:normAutofit lnSpcReduction="10000"/>
          </a:bodyPr>
          <a:lstStyle/>
          <a:p>
            <a:pPr>
              <a:buFont typeface="Arial" panose="020B0604020202020204" pitchFamily="34" charset="0"/>
              <a:buChar char="•"/>
            </a:pPr>
            <a:r>
              <a:rPr lang="nb-NO" sz="2400"/>
              <a:t>Ta vaksinen ut av kjøleskapet.</a:t>
            </a:r>
          </a:p>
          <a:p>
            <a:pPr>
              <a:buFont typeface="Arial" panose="020B0604020202020204" pitchFamily="34" charset="0"/>
              <a:buChar char="•"/>
            </a:pPr>
            <a:r>
              <a:rPr lang="nb-NO" sz="2400"/>
              <a:t>Når vaksinen når romtemperatur: Vend hetteglasset forsiktig 10 ganger. NB!  Ikke rist.</a:t>
            </a:r>
          </a:p>
          <a:p>
            <a:pPr>
              <a:buFont typeface="Arial" panose="020B0604020202020204" pitchFamily="34" charset="0"/>
              <a:buChar char="•"/>
            </a:pPr>
            <a:r>
              <a:rPr lang="nb-NO" sz="2400"/>
              <a:t>Før fortynning kan løsningen inneholde hvite til off-white ugjennomsiktige, amorfe partikler.</a:t>
            </a:r>
          </a:p>
          <a:p>
            <a:pPr>
              <a:buFont typeface="Arial" panose="020B0604020202020204" pitchFamily="34" charset="0"/>
              <a:buChar char="•"/>
            </a:pPr>
            <a:r>
              <a:rPr lang="nb-NO" sz="2400"/>
              <a:t>Tilsett 1,8 ml 0,9 % natriumklorid til hetteglasset. Bruk 21G kanyle eller tynnere. Bruk aseptisk teknikk.</a:t>
            </a:r>
          </a:p>
          <a:p>
            <a:pPr>
              <a:buFont typeface="Arial" panose="020B0604020202020204" pitchFamily="34" charset="0"/>
              <a:buChar char="•"/>
            </a:pPr>
            <a:r>
              <a:rPr lang="nb-NO" sz="2400"/>
              <a:t>Utjevn trykket i hetteglasset ved å trekke ut 1,8 ml luft. Fjern deretter kanylen.</a:t>
            </a:r>
          </a:p>
          <a:p>
            <a:pPr>
              <a:buFont typeface="Arial" panose="020B0604020202020204" pitchFamily="34" charset="0"/>
              <a:buChar char="•"/>
            </a:pPr>
            <a:r>
              <a:rPr lang="nb-NO" sz="2400"/>
              <a:t>Etter tilsetting av væske; Vend hetteglasset forsiktig 10 ganger. NB! Ikke rist.</a:t>
            </a:r>
          </a:p>
          <a:p>
            <a:pPr>
              <a:buFont typeface="Arial" panose="020B0604020202020204" pitchFamily="34" charset="0"/>
              <a:buChar char="•"/>
            </a:pPr>
            <a:r>
              <a:rPr lang="nb-NO" sz="2400"/>
              <a:t>Etter fortynningen skal væsken i hetteglasset (vaksinen) være en off-white, partikkelfri oppløsning. Kast vaksinen hvis partikler eller misfarging forekommer.</a:t>
            </a:r>
          </a:p>
          <a:p>
            <a:pPr marL="0" indent="0">
              <a:buNone/>
            </a:pPr>
            <a:endParaRPr lang="nb-NO" sz="1000"/>
          </a:p>
        </p:txBody>
      </p:sp>
      <p:pic>
        <p:nvPicPr>
          <p:cNvPr id="4" name="Bilde 3">
            <a:extLst>
              <a:ext uri="{FF2B5EF4-FFF2-40B4-BE49-F238E27FC236}">
                <a16:creationId xmlns:a16="http://schemas.microsoft.com/office/drawing/2014/main" id="{F96555C4-976E-4EB6-9CBE-043191E2BD6B}"/>
              </a:ext>
            </a:extLst>
          </p:cNvPr>
          <p:cNvPicPr>
            <a:picLocks noChangeAspect="1"/>
          </p:cNvPicPr>
          <p:nvPr/>
        </p:nvPicPr>
        <p:blipFill>
          <a:blip r:embed="rId2"/>
          <a:stretch>
            <a:fillRect/>
          </a:stretch>
        </p:blipFill>
        <p:spPr>
          <a:xfrm>
            <a:off x="233062" y="73305"/>
            <a:ext cx="2582539" cy="2212695"/>
          </a:xfrm>
          <a:prstGeom prst="rect">
            <a:avLst/>
          </a:prstGeom>
        </p:spPr>
      </p:pic>
      <p:pic>
        <p:nvPicPr>
          <p:cNvPr id="6" name="Bilde 5">
            <a:extLst>
              <a:ext uri="{FF2B5EF4-FFF2-40B4-BE49-F238E27FC236}">
                <a16:creationId xmlns:a16="http://schemas.microsoft.com/office/drawing/2014/main" id="{4927C491-25CE-41A3-B6EE-4D62A54D2769}"/>
              </a:ext>
            </a:extLst>
          </p:cNvPr>
          <p:cNvPicPr>
            <a:picLocks noChangeAspect="1"/>
          </p:cNvPicPr>
          <p:nvPr/>
        </p:nvPicPr>
        <p:blipFill>
          <a:blip r:embed="rId3"/>
          <a:stretch>
            <a:fillRect/>
          </a:stretch>
        </p:blipFill>
        <p:spPr>
          <a:xfrm>
            <a:off x="1990425" y="4552888"/>
            <a:ext cx="2422560" cy="2231807"/>
          </a:xfrm>
          <a:prstGeom prst="rect">
            <a:avLst/>
          </a:prstGeom>
        </p:spPr>
      </p:pic>
      <p:pic>
        <p:nvPicPr>
          <p:cNvPr id="5" name="Bilde 4">
            <a:extLst>
              <a:ext uri="{FF2B5EF4-FFF2-40B4-BE49-F238E27FC236}">
                <a16:creationId xmlns:a16="http://schemas.microsoft.com/office/drawing/2014/main" id="{041D6411-E4F0-47ED-BDFF-56DFC6F1806F}"/>
              </a:ext>
            </a:extLst>
          </p:cNvPr>
          <p:cNvPicPr>
            <a:picLocks noChangeAspect="1"/>
          </p:cNvPicPr>
          <p:nvPr/>
        </p:nvPicPr>
        <p:blipFill>
          <a:blip r:embed="rId4"/>
          <a:stretch>
            <a:fillRect/>
          </a:stretch>
        </p:blipFill>
        <p:spPr>
          <a:xfrm>
            <a:off x="1592275" y="1902794"/>
            <a:ext cx="2582539" cy="2330741"/>
          </a:xfrm>
          <a:prstGeom prst="rect">
            <a:avLst/>
          </a:prstGeom>
        </p:spPr>
      </p:pic>
      <p:sp>
        <p:nvSpPr>
          <p:cNvPr id="7" name="Plassholder for bunntekst 6">
            <a:extLst>
              <a:ext uri="{FF2B5EF4-FFF2-40B4-BE49-F238E27FC236}">
                <a16:creationId xmlns:a16="http://schemas.microsoft.com/office/drawing/2014/main" id="{D30B0AE8-5A51-4150-B6CE-CE2B8F6B8DF0}"/>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52764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43E76D-5E96-4A73-A4BB-2D680FA1379F}"/>
              </a:ext>
            </a:extLst>
          </p:cNvPr>
          <p:cNvSpPr>
            <a:spLocks noGrp="1"/>
          </p:cNvSpPr>
          <p:nvPr>
            <p:ph type="title"/>
          </p:nvPr>
        </p:nvSpPr>
        <p:spPr>
          <a:xfrm>
            <a:off x="3329126" y="96269"/>
            <a:ext cx="8862874" cy="1003300"/>
          </a:xfrm>
        </p:spPr>
        <p:txBody>
          <a:bodyPr>
            <a:normAutofit/>
          </a:bodyPr>
          <a:lstStyle/>
          <a:p>
            <a:r>
              <a:rPr lang="nb-NO" sz="2800" b="1"/>
              <a:t>Håndtering og blanding av Pfizer-vaksinen (voksen)</a:t>
            </a:r>
          </a:p>
        </p:txBody>
      </p:sp>
      <p:sp>
        <p:nvSpPr>
          <p:cNvPr id="3" name="Plassholder for innhold 2">
            <a:extLst>
              <a:ext uri="{FF2B5EF4-FFF2-40B4-BE49-F238E27FC236}">
                <a16:creationId xmlns:a16="http://schemas.microsoft.com/office/drawing/2014/main" id="{6B9AFADC-0AFA-4669-B025-6CFA5E9F14CA}"/>
              </a:ext>
            </a:extLst>
          </p:cNvPr>
          <p:cNvSpPr>
            <a:spLocks noGrp="1"/>
          </p:cNvSpPr>
          <p:nvPr>
            <p:ph idx="1"/>
          </p:nvPr>
        </p:nvSpPr>
        <p:spPr>
          <a:xfrm>
            <a:off x="4343400" y="1078787"/>
            <a:ext cx="7349068" cy="5424755"/>
          </a:xfrm>
        </p:spPr>
        <p:txBody>
          <a:bodyPr vert="horz" lIns="45720" tIns="45720" rIns="45720" bIns="45720" rtlCol="0" anchor="t">
            <a:normAutofit/>
          </a:bodyPr>
          <a:lstStyle/>
          <a:p>
            <a:pPr>
              <a:buFont typeface="Arial" panose="020B0604020202020204" pitchFamily="34" charset="0"/>
              <a:buChar char="•"/>
            </a:pPr>
            <a:r>
              <a:rPr lang="nb-NO" sz="2400"/>
              <a:t>Fortynnet vaksineløsninger bør i minst mulig grad transporteres, og vaksinering bør så langt det er mulig skje der vaksinen fortynnes og gjøres klar for injeksjon. Fortynnet vaksine skal brukes så fort som mulig, men er holdbar 6 timer ved 2-30 °C. Merk glasset med utløpsdato/klokkeslett</a:t>
            </a:r>
          </a:p>
          <a:p>
            <a:pPr>
              <a:buFont typeface="Arial" panose="020B0604020202020204" pitchFamily="34" charset="0"/>
              <a:buChar char="•"/>
            </a:pPr>
            <a:r>
              <a:rPr lang="nb-NO" sz="2400"/>
              <a:t>Etter fortynning består glasset av 6 doser á 0,3 ml. Trekk opp hver enkeltdose á 0,3 ml med en steril kanyle og sprøyte (overskytende vaksinemateriale kasseres)</a:t>
            </a:r>
          </a:p>
          <a:p>
            <a:pPr>
              <a:buFont typeface="Arial" panose="020B0604020202020204" pitchFamily="34" charset="0"/>
              <a:buChar char="•"/>
            </a:pPr>
            <a:r>
              <a:rPr lang="nb-NO" sz="2400"/>
              <a:t>Vaksine som ikke er brukt innen 6 timer etter fortynning destrueres i henhold til lokale rutiner</a:t>
            </a:r>
          </a:p>
          <a:p>
            <a:r>
              <a:rPr lang="nb-NO" sz="2400"/>
              <a:t>Ved vaksinering i pasientens hjem kan vaksinen fraktes i hetteglass (uten å ristes) til pasientens hjem (se siste lysbilde).</a:t>
            </a:r>
          </a:p>
          <a:p>
            <a:pPr marL="0" indent="0">
              <a:buNone/>
            </a:pPr>
            <a:endParaRPr lang="nb-NO" sz="1000"/>
          </a:p>
        </p:txBody>
      </p:sp>
      <p:pic>
        <p:nvPicPr>
          <p:cNvPr id="4" name="Bilde 3">
            <a:extLst>
              <a:ext uri="{FF2B5EF4-FFF2-40B4-BE49-F238E27FC236}">
                <a16:creationId xmlns:a16="http://schemas.microsoft.com/office/drawing/2014/main" id="{9768C24F-4275-42AD-A80A-DD6DE8AB69E8}"/>
              </a:ext>
            </a:extLst>
          </p:cNvPr>
          <p:cNvPicPr>
            <a:picLocks noChangeAspect="1"/>
          </p:cNvPicPr>
          <p:nvPr/>
        </p:nvPicPr>
        <p:blipFill>
          <a:blip r:embed="rId2"/>
          <a:stretch>
            <a:fillRect/>
          </a:stretch>
        </p:blipFill>
        <p:spPr>
          <a:xfrm>
            <a:off x="484631" y="751536"/>
            <a:ext cx="3530267" cy="2978139"/>
          </a:xfrm>
          <a:prstGeom prst="rect">
            <a:avLst/>
          </a:prstGeom>
        </p:spPr>
      </p:pic>
      <p:pic>
        <p:nvPicPr>
          <p:cNvPr id="5" name="Bilde 4">
            <a:extLst>
              <a:ext uri="{FF2B5EF4-FFF2-40B4-BE49-F238E27FC236}">
                <a16:creationId xmlns:a16="http://schemas.microsoft.com/office/drawing/2014/main" id="{CCCF8DF9-F605-474F-8926-3F5DB4C96315}"/>
              </a:ext>
            </a:extLst>
          </p:cNvPr>
          <p:cNvPicPr>
            <a:picLocks noChangeAspect="1"/>
          </p:cNvPicPr>
          <p:nvPr/>
        </p:nvPicPr>
        <p:blipFill>
          <a:blip r:embed="rId3"/>
          <a:stretch>
            <a:fillRect/>
          </a:stretch>
        </p:blipFill>
        <p:spPr>
          <a:xfrm>
            <a:off x="1688924" y="4150596"/>
            <a:ext cx="2697049" cy="2231808"/>
          </a:xfrm>
          <a:prstGeom prst="rect">
            <a:avLst/>
          </a:prstGeom>
        </p:spPr>
      </p:pic>
      <p:sp>
        <p:nvSpPr>
          <p:cNvPr id="6" name="Plassholder for bunntekst 5">
            <a:extLst>
              <a:ext uri="{FF2B5EF4-FFF2-40B4-BE49-F238E27FC236}">
                <a16:creationId xmlns:a16="http://schemas.microsoft.com/office/drawing/2014/main" id="{D26E86F7-FB81-4298-86A2-6522143C06BF}"/>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76944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287BAEA-ED23-4E0D-B869-343881BFCAE4}"/>
              </a:ext>
            </a:extLst>
          </p:cNvPr>
          <p:cNvSpPr>
            <a:spLocks noGrp="1"/>
          </p:cNvSpPr>
          <p:nvPr>
            <p:ph type="title"/>
          </p:nvPr>
        </p:nvSpPr>
        <p:spPr>
          <a:xfrm>
            <a:off x="838200" y="469126"/>
            <a:ext cx="10515600" cy="5438513"/>
          </a:xfrm>
        </p:spPr>
        <p:txBody>
          <a:bodyPr/>
          <a:lstStyle/>
          <a:p>
            <a:pPr algn="ctr"/>
            <a:r>
              <a:rPr lang="nb-NO" sz="8000" b="1">
                <a:solidFill>
                  <a:schemeClr val="bg1"/>
                </a:solidFill>
              </a:rPr>
              <a:t>Om vaksinasjon</a:t>
            </a:r>
          </a:p>
        </p:txBody>
      </p:sp>
    </p:spTree>
    <p:extLst>
      <p:ext uri="{BB962C8B-B14F-4D97-AF65-F5344CB8AC3E}">
        <p14:creationId xmlns:p14="http://schemas.microsoft.com/office/powerpoint/2010/main" val="174821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43E76D-5E96-4A73-A4BB-2D680FA1379F}"/>
              </a:ext>
            </a:extLst>
          </p:cNvPr>
          <p:cNvSpPr>
            <a:spLocks noGrp="1"/>
          </p:cNvSpPr>
          <p:nvPr>
            <p:ph type="title"/>
          </p:nvPr>
        </p:nvSpPr>
        <p:spPr>
          <a:xfrm>
            <a:off x="838200" y="0"/>
            <a:ext cx="10515600" cy="721740"/>
          </a:xfrm>
        </p:spPr>
        <p:txBody>
          <a:bodyPr>
            <a:normAutofit/>
          </a:bodyPr>
          <a:lstStyle/>
          <a:p>
            <a:r>
              <a:rPr lang="nb-NO"/>
              <a:t>Spesielle forhold for Pfizer vaksinen (barn)</a:t>
            </a:r>
          </a:p>
        </p:txBody>
      </p:sp>
      <p:sp>
        <p:nvSpPr>
          <p:cNvPr id="3" name="Plassholder for innhold 2">
            <a:extLst>
              <a:ext uri="{FF2B5EF4-FFF2-40B4-BE49-F238E27FC236}">
                <a16:creationId xmlns:a16="http://schemas.microsoft.com/office/drawing/2014/main" id="{6B9AFADC-0AFA-4669-B025-6CFA5E9F14CA}"/>
              </a:ext>
            </a:extLst>
          </p:cNvPr>
          <p:cNvSpPr>
            <a:spLocks noGrp="1"/>
          </p:cNvSpPr>
          <p:nvPr>
            <p:ph idx="1"/>
          </p:nvPr>
        </p:nvSpPr>
        <p:spPr>
          <a:xfrm>
            <a:off x="838200" y="721740"/>
            <a:ext cx="10515600" cy="5985697"/>
          </a:xfrm>
        </p:spPr>
        <p:txBody>
          <a:bodyPr>
            <a:noAutofit/>
          </a:bodyPr>
          <a:lstStyle/>
          <a:p>
            <a:r>
              <a:rPr lang="nb-NO" sz="1600">
                <a:hlinkClick r:id="rId2"/>
              </a:rPr>
              <a:t>Comirnaty «BioNTech, Pfizer» - Felleskatalogen</a:t>
            </a:r>
            <a:endParaRPr lang="nb-NO" sz="1600"/>
          </a:p>
          <a:p>
            <a:r>
              <a:rPr lang="nb-NO" sz="1600">
                <a:hlinkClick r:id="rId3"/>
              </a:rPr>
              <a:t>Comirnaty, INN-COVID-19 mRNA Vaccine (</a:t>
            </a:r>
            <a:r>
              <a:rPr lang="nb-NO" sz="1600" err="1">
                <a:hlinkClick r:id="rId3"/>
              </a:rPr>
              <a:t>nucleoside-modified</a:t>
            </a:r>
            <a:r>
              <a:rPr lang="nb-NO" sz="1600">
                <a:hlinkClick r:id="rId3"/>
              </a:rPr>
              <a:t>) (europa.eu)</a:t>
            </a:r>
            <a:endParaRPr lang="nb-NO" sz="1600"/>
          </a:p>
          <a:p>
            <a:r>
              <a:rPr lang="nb-NO" sz="2000"/>
              <a:t>Comirnaty 10 mcg</a:t>
            </a:r>
          </a:p>
          <a:p>
            <a:r>
              <a:rPr lang="nb-NO" sz="2000"/>
              <a:t>Lagringstemperatur -75 °C </a:t>
            </a:r>
          </a:p>
          <a:p>
            <a:pPr>
              <a:lnSpc>
                <a:spcPct val="150000"/>
              </a:lnSpc>
            </a:pPr>
            <a:r>
              <a:rPr lang="nb-NO" sz="2000"/>
              <a:t>Opptint vaksine: holdbar 10 uker ved 2-8 °C. Hvert hetteglass inneholder 10 doser. (rester fra forskjellige vaksine glass skal ikke trekkes opp og blandes med nytt hetteglass) </a:t>
            </a:r>
          </a:p>
          <a:p>
            <a:pPr>
              <a:lnSpc>
                <a:spcPct val="150000"/>
              </a:lnSpc>
            </a:pPr>
            <a:r>
              <a:rPr lang="nb-NO" sz="2000"/>
              <a:t>Hvert hetteglass skal tilsettes 1,3 ml 0,9 % saltvannsløsning</a:t>
            </a:r>
          </a:p>
          <a:p>
            <a:pPr>
              <a:lnSpc>
                <a:spcPct val="150000"/>
              </a:lnSpc>
            </a:pPr>
            <a:r>
              <a:rPr lang="nb-NO" sz="2000"/>
              <a:t> Hver dose er på 0,2 ml</a:t>
            </a:r>
          </a:p>
          <a:p>
            <a:pPr>
              <a:lnSpc>
                <a:spcPct val="150000"/>
              </a:lnSpc>
            </a:pPr>
            <a:r>
              <a:rPr lang="nb-NO" sz="2000"/>
              <a:t>Etter utblanding er oppløsningen holdbar i 12 timer ved 2-30 grader °C </a:t>
            </a:r>
          </a:p>
        </p:txBody>
      </p:sp>
      <p:sp>
        <p:nvSpPr>
          <p:cNvPr id="4" name="Plassholder for bunntekst 3">
            <a:extLst>
              <a:ext uri="{FF2B5EF4-FFF2-40B4-BE49-F238E27FC236}">
                <a16:creationId xmlns:a16="http://schemas.microsoft.com/office/drawing/2014/main" id="{0D9D841D-73A5-4BFA-921E-293584143583}"/>
              </a:ext>
            </a:extLst>
          </p:cNvPr>
          <p:cNvSpPr>
            <a:spLocks noGrp="1"/>
          </p:cNvSpPr>
          <p:nvPr>
            <p:ph type="ftr" sz="quarter" idx="11"/>
          </p:nvPr>
        </p:nvSpPr>
        <p:spPr/>
        <p:txBody>
          <a:bodyPr/>
          <a:lstStyle/>
          <a:p>
            <a:r>
              <a:rPr lang="en-US" err="1"/>
              <a:t>Utarbeidet</a:t>
            </a:r>
            <a:r>
              <a:rPr lang="en-US"/>
              <a:t> for </a:t>
            </a:r>
            <a:r>
              <a:rPr lang="en-US" err="1"/>
              <a:t>bruk</a:t>
            </a:r>
            <a:r>
              <a:rPr lang="en-US"/>
              <a:t> i Bergen </a:t>
            </a:r>
            <a:r>
              <a:rPr lang="en-US" err="1"/>
              <a:t>kommune</a:t>
            </a:r>
            <a:endParaRPr lang="en-US"/>
          </a:p>
        </p:txBody>
      </p:sp>
    </p:spTree>
    <p:extLst>
      <p:ext uri="{BB962C8B-B14F-4D97-AF65-F5344CB8AC3E}">
        <p14:creationId xmlns:p14="http://schemas.microsoft.com/office/powerpoint/2010/main" val="1934524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43E76D-5E96-4A73-A4BB-2D680FA1379F}"/>
              </a:ext>
            </a:extLst>
          </p:cNvPr>
          <p:cNvSpPr>
            <a:spLocks noGrp="1"/>
          </p:cNvSpPr>
          <p:nvPr>
            <p:ph type="title"/>
          </p:nvPr>
        </p:nvSpPr>
        <p:spPr>
          <a:xfrm>
            <a:off x="3710866" y="111005"/>
            <a:ext cx="8327972" cy="892556"/>
          </a:xfrm>
        </p:spPr>
        <p:txBody>
          <a:bodyPr>
            <a:normAutofit/>
          </a:bodyPr>
          <a:lstStyle/>
          <a:p>
            <a:r>
              <a:rPr lang="nb-NO" sz="2800" b="1"/>
              <a:t>Håndtering og blanding av Pfizer-vaksinen (barn)</a:t>
            </a:r>
          </a:p>
        </p:txBody>
      </p:sp>
      <p:sp>
        <p:nvSpPr>
          <p:cNvPr id="3" name="Plassholder for innhold 2">
            <a:extLst>
              <a:ext uri="{FF2B5EF4-FFF2-40B4-BE49-F238E27FC236}">
                <a16:creationId xmlns:a16="http://schemas.microsoft.com/office/drawing/2014/main" id="{6B9AFADC-0AFA-4669-B025-6CFA5E9F14CA}"/>
              </a:ext>
            </a:extLst>
          </p:cNvPr>
          <p:cNvSpPr>
            <a:spLocks noGrp="1"/>
          </p:cNvSpPr>
          <p:nvPr>
            <p:ph idx="1"/>
          </p:nvPr>
        </p:nvSpPr>
        <p:spPr>
          <a:xfrm>
            <a:off x="4412985" y="1130301"/>
            <a:ext cx="7545953" cy="5654394"/>
          </a:xfrm>
        </p:spPr>
        <p:txBody>
          <a:bodyPr>
            <a:normAutofit lnSpcReduction="10000"/>
          </a:bodyPr>
          <a:lstStyle/>
          <a:p>
            <a:pPr>
              <a:buFont typeface="Arial" panose="020B0604020202020204" pitchFamily="34" charset="0"/>
              <a:buChar char="•"/>
            </a:pPr>
            <a:r>
              <a:rPr lang="nb-NO" sz="2400"/>
              <a:t>Ta vaksinen ut av kjøleskapet.</a:t>
            </a:r>
          </a:p>
          <a:p>
            <a:pPr>
              <a:buFont typeface="Arial" panose="020B0604020202020204" pitchFamily="34" charset="0"/>
              <a:buChar char="•"/>
            </a:pPr>
            <a:r>
              <a:rPr lang="nb-NO" sz="2400"/>
              <a:t>Når vaksinen når romtemperatur: Vend hetteglasset forsiktig 10 ganger. NB!  Ikke rist.</a:t>
            </a:r>
          </a:p>
          <a:p>
            <a:pPr>
              <a:buFont typeface="Arial" panose="020B0604020202020204" pitchFamily="34" charset="0"/>
              <a:buChar char="•"/>
            </a:pPr>
            <a:r>
              <a:rPr lang="nb-NO" sz="2400"/>
              <a:t>Før fortynning kan løsningen inneholde hvite til off-white ugjennomsiktige, amorfe partikler.</a:t>
            </a:r>
          </a:p>
          <a:p>
            <a:pPr>
              <a:buFont typeface="Arial" panose="020B0604020202020204" pitchFamily="34" charset="0"/>
              <a:buChar char="•"/>
            </a:pPr>
            <a:r>
              <a:rPr lang="nb-NO" sz="2400"/>
              <a:t>Tilsett 1,3 ml 0,9 % natriumklorid til hetteglasset. Bruk 21G kanyle eller tynnere. Bruk aseptisk teknikk.</a:t>
            </a:r>
          </a:p>
          <a:p>
            <a:pPr>
              <a:buFont typeface="Arial" panose="020B0604020202020204" pitchFamily="34" charset="0"/>
              <a:buChar char="•"/>
            </a:pPr>
            <a:r>
              <a:rPr lang="nb-NO" sz="2400"/>
              <a:t>Utjevn trykket i hetteglasset ved å trekke ut 1,3 ml luft. Fjern deretter kanylen.</a:t>
            </a:r>
          </a:p>
          <a:p>
            <a:pPr>
              <a:buFont typeface="Arial" panose="020B0604020202020204" pitchFamily="34" charset="0"/>
              <a:buChar char="•"/>
            </a:pPr>
            <a:r>
              <a:rPr lang="nb-NO" sz="2400"/>
              <a:t>Etter tilsetting av væske; Vend hetteglasset forsiktig 10 ganger. NB! Ikke rist.</a:t>
            </a:r>
          </a:p>
          <a:p>
            <a:pPr>
              <a:buFont typeface="Arial" panose="020B0604020202020204" pitchFamily="34" charset="0"/>
              <a:buChar char="•"/>
            </a:pPr>
            <a:r>
              <a:rPr lang="nb-NO" sz="2400"/>
              <a:t>Etter fortynningen skal væsken i hetteglasset (vaksinen) være en off-white, partikkelfri oppløsning. Kast vaksinen hvis partikler eller misfarging forekommer.</a:t>
            </a:r>
          </a:p>
          <a:p>
            <a:pPr marL="0" indent="0">
              <a:buNone/>
            </a:pPr>
            <a:endParaRPr lang="nb-NO" sz="1000"/>
          </a:p>
        </p:txBody>
      </p:sp>
      <p:sp>
        <p:nvSpPr>
          <p:cNvPr id="7" name="Plassholder for bunntekst 6">
            <a:extLst>
              <a:ext uri="{FF2B5EF4-FFF2-40B4-BE49-F238E27FC236}">
                <a16:creationId xmlns:a16="http://schemas.microsoft.com/office/drawing/2014/main" id="{D30B0AE8-5A51-4150-B6CE-CE2B8F6B8DF0}"/>
              </a:ext>
            </a:extLst>
          </p:cNvPr>
          <p:cNvSpPr>
            <a:spLocks noGrp="1"/>
          </p:cNvSpPr>
          <p:nvPr>
            <p:ph type="ftr" sz="quarter" idx="11"/>
          </p:nvPr>
        </p:nvSpPr>
        <p:spPr/>
        <p:txBody>
          <a:bodyPr/>
          <a:lstStyle/>
          <a:p>
            <a:r>
              <a:rPr lang="en-US" err="1"/>
              <a:t>Utarbeidet</a:t>
            </a:r>
            <a:r>
              <a:rPr lang="en-US"/>
              <a:t> for bruk i Bergen </a:t>
            </a:r>
            <a:r>
              <a:rPr lang="en-US" err="1"/>
              <a:t>kommune</a:t>
            </a:r>
            <a:endParaRPr lang="en-US"/>
          </a:p>
        </p:txBody>
      </p:sp>
      <p:pic>
        <p:nvPicPr>
          <p:cNvPr id="9" name="Bilde 8">
            <a:extLst>
              <a:ext uri="{FF2B5EF4-FFF2-40B4-BE49-F238E27FC236}">
                <a16:creationId xmlns:a16="http://schemas.microsoft.com/office/drawing/2014/main" id="{7A9B8815-D5A2-4EDB-BEF1-B1937F229D9F}"/>
              </a:ext>
            </a:extLst>
          </p:cNvPr>
          <p:cNvPicPr>
            <a:picLocks noChangeAspect="1"/>
          </p:cNvPicPr>
          <p:nvPr/>
        </p:nvPicPr>
        <p:blipFill>
          <a:blip r:embed="rId2"/>
          <a:stretch>
            <a:fillRect/>
          </a:stretch>
        </p:blipFill>
        <p:spPr>
          <a:xfrm>
            <a:off x="417514" y="557283"/>
            <a:ext cx="2428875" cy="5419725"/>
          </a:xfrm>
          <a:prstGeom prst="rect">
            <a:avLst/>
          </a:prstGeom>
        </p:spPr>
      </p:pic>
    </p:spTree>
    <p:extLst>
      <p:ext uri="{BB962C8B-B14F-4D97-AF65-F5344CB8AC3E}">
        <p14:creationId xmlns:p14="http://schemas.microsoft.com/office/powerpoint/2010/main" val="1340144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43E76D-5E96-4A73-A4BB-2D680FA1379F}"/>
              </a:ext>
            </a:extLst>
          </p:cNvPr>
          <p:cNvSpPr>
            <a:spLocks noGrp="1"/>
          </p:cNvSpPr>
          <p:nvPr>
            <p:ph type="title"/>
          </p:nvPr>
        </p:nvSpPr>
        <p:spPr>
          <a:xfrm>
            <a:off x="3710866" y="9362"/>
            <a:ext cx="8380521" cy="1003300"/>
          </a:xfrm>
        </p:spPr>
        <p:txBody>
          <a:bodyPr>
            <a:normAutofit/>
          </a:bodyPr>
          <a:lstStyle/>
          <a:p>
            <a:r>
              <a:rPr lang="nb-NO" sz="2800" b="1"/>
              <a:t>Håndtering og blanding av Pfizer-vaksinen (barn)</a:t>
            </a:r>
          </a:p>
        </p:txBody>
      </p:sp>
      <p:sp>
        <p:nvSpPr>
          <p:cNvPr id="3" name="Plassholder for innhold 2">
            <a:extLst>
              <a:ext uri="{FF2B5EF4-FFF2-40B4-BE49-F238E27FC236}">
                <a16:creationId xmlns:a16="http://schemas.microsoft.com/office/drawing/2014/main" id="{6B9AFADC-0AFA-4669-B025-6CFA5E9F14CA}"/>
              </a:ext>
            </a:extLst>
          </p:cNvPr>
          <p:cNvSpPr>
            <a:spLocks noGrp="1"/>
          </p:cNvSpPr>
          <p:nvPr>
            <p:ph idx="1"/>
          </p:nvPr>
        </p:nvSpPr>
        <p:spPr>
          <a:xfrm>
            <a:off x="4343400" y="1078787"/>
            <a:ext cx="7349068" cy="5424755"/>
          </a:xfrm>
        </p:spPr>
        <p:txBody>
          <a:bodyPr vert="horz" lIns="45720" tIns="45720" rIns="45720" bIns="45720" rtlCol="0" anchor="t">
            <a:normAutofit/>
          </a:bodyPr>
          <a:lstStyle/>
          <a:p>
            <a:pPr>
              <a:buFont typeface="Arial" panose="020B0604020202020204" pitchFamily="34" charset="0"/>
              <a:buChar char="•"/>
            </a:pPr>
            <a:r>
              <a:rPr lang="nb-NO" sz="2400"/>
              <a:t>Fortynnet vaksineløsninger bør i minst mulig grad transporteres, og vaksinering bør så langt det er mulig skje der vaksinen fortynnes og gjøres klar for injeksjon. Fortynnet vaksine skal brukes så fort som mulig, men er holdbar 12 timer ved 2-30 °C. Merk glasset med utløpsdato/klokkeslett</a:t>
            </a:r>
          </a:p>
          <a:p>
            <a:pPr>
              <a:buFont typeface="Arial" panose="020B0604020202020204" pitchFamily="34" charset="0"/>
              <a:buChar char="•"/>
            </a:pPr>
            <a:r>
              <a:rPr lang="nb-NO" sz="2400"/>
              <a:t>Etter fortynning består glasset av 10 doser á 0,2 ml. Trekk opp hver enkeltdose á 0,2 ml med en steril kanyle og sprøyte (overskytende vaksinemateriale kasseres)</a:t>
            </a:r>
          </a:p>
          <a:p>
            <a:pPr>
              <a:buFont typeface="Arial" panose="020B0604020202020204" pitchFamily="34" charset="0"/>
              <a:buChar char="•"/>
            </a:pPr>
            <a:r>
              <a:rPr lang="nb-NO" sz="2400"/>
              <a:t>Vaksine som ikke er brukt innen 12 timer etter fortynning destrueres i henhold til lokale rutiner</a:t>
            </a:r>
          </a:p>
          <a:p>
            <a:r>
              <a:rPr lang="nb-NO" sz="2400"/>
              <a:t>Ved vaksinering i pasientens hjem kan vaksinen fraktes i hetteglass (uten å ristes) til pasientens hjem (se siste lysbilde).</a:t>
            </a:r>
          </a:p>
          <a:p>
            <a:pPr marL="0" indent="0">
              <a:buNone/>
            </a:pPr>
            <a:endParaRPr lang="nb-NO" sz="1000"/>
          </a:p>
        </p:txBody>
      </p:sp>
      <p:sp>
        <p:nvSpPr>
          <p:cNvPr id="6" name="Plassholder for bunntekst 5">
            <a:extLst>
              <a:ext uri="{FF2B5EF4-FFF2-40B4-BE49-F238E27FC236}">
                <a16:creationId xmlns:a16="http://schemas.microsoft.com/office/drawing/2014/main" id="{D26E86F7-FB81-4298-86A2-6522143C06BF}"/>
              </a:ext>
            </a:extLst>
          </p:cNvPr>
          <p:cNvSpPr>
            <a:spLocks noGrp="1"/>
          </p:cNvSpPr>
          <p:nvPr>
            <p:ph type="ftr" sz="quarter" idx="11"/>
          </p:nvPr>
        </p:nvSpPr>
        <p:spPr/>
        <p:txBody>
          <a:bodyPr/>
          <a:lstStyle/>
          <a:p>
            <a:r>
              <a:rPr lang="en-US"/>
              <a:t>Utarbeidet for bruk i Bergen kommune</a:t>
            </a:r>
          </a:p>
        </p:txBody>
      </p:sp>
      <p:pic>
        <p:nvPicPr>
          <p:cNvPr id="8" name="Bilde 7">
            <a:extLst>
              <a:ext uri="{FF2B5EF4-FFF2-40B4-BE49-F238E27FC236}">
                <a16:creationId xmlns:a16="http://schemas.microsoft.com/office/drawing/2014/main" id="{B2415002-C198-4C92-B0B0-E2CE620C37D0}"/>
              </a:ext>
            </a:extLst>
          </p:cNvPr>
          <p:cNvPicPr>
            <a:picLocks noChangeAspect="1"/>
          </p:cNvPicPr>
          <p:nvPr/>
        </p:nvPicPr>
        <p:blipFill>
          <a:blip r:embed="rId2"/>
          <a:stretch>
            <a:fillRect/>
          </a:stretch>
        </p:blipFill>
        <p:spPr>
          <a:xfrm>
            <a:off x="638036" y="1560527"/>
            <a:ext cx="2428875" cy="3257550"/>
          </a:xfrm>
          <a:prstGeom prst="rect">
            <a:avLst/>
          </a:prstGeom>
        </p:spPr>
      </p:pic>
    </p:spTree>
    <p:extLst>
      <p:ext uri="{BB962C8B-B14F-4D97-AF65-F5344CB8AC3E}">
        <p14:creationId xmlns:p14="http://schemas.microsoft.com/office/powerpoint/2010/main" val="1875214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287BAEA-ED23-4E0D-B869-343881BFCAE4}"/>
              </a:ext>
            </a:extLst>
          </p:cNvPr>
          <p:cNvSpPr>
            <a:spLocks noGrp="1"/>
          </p:cNvSpPr>
          <p:nvPr>
            <p:ph type="title"/>
          </p:nvPr>
        </p:nvSpPr>
        <p:spPr>
          <a:xfrm>
            <a:off x="838200" y="469126"/>
            <a:ext cx="10515600" cy="5438513"/>
          </a:xfrm>
        </p:spPr>
        <p:txBody>
          <a:bodyPr/>
          <a:lstStyle/>
          <a:p>
            <a:pPr algn="ctr"/>
            <a:r>
              <a:rPr lang="nn-NO" sz="8000" b="1" dirty="0">
                <a:solidFill>
                  <a:schemeClr val="bg1"/>
                </a:solidFill>
              </a:rPr>
              <a:t>Vaksine </a:t>
            </a:r>
            <a:r>
              <a:rPr lang="nn-NO" sz="8000" b="1" dirty="0" err="1">
                <a:solidFill>
                  <a:schemeClr val="bg1"/>
                </a:solidFill>
              </a:rPr>
              <a:t>fra</a:t>
            </a:r>
            <a:r>
              <a:rPr lang="nn-NO" sz="8000" b="1" dirty="0">
                <a:solidFill>
                  <a:schemeClr val="bg1"/>
                </a:solidFill>
              </a:rPr>
              <a:t> </a:t>
            </a:r>
            <a:br>
              <a:rPr lang="nn-NO" sz="8000" b="1" dirty="0">
                <a:solidFill>
                  <a:schemeClr val="bg1"/>
                </a:solidFill>
              </a:rPr>
            </a:br>
            <a:r>
              <a:rPr lang="nn-NO" sz="8000" b="1" dirty="0" err="1">
                <a:solidFill>
                  <a:schemeClr val="bg1"/>
                </a:solidFill>
              </a:rPr>
              <a:t>Moderna</a:t>
            </a:r>
            <a:br>
              <a:rPr lang="nb-NO" sz="8000" b="1" dirty="0">
                <a:solidFill>
                  <a:schemeClr val="bg1"/>
                </a:solidFill>
              </a:rPr>
            </a:br>
            <a:br>
              <a:rPr lang="nb-NO" sz="2800" dirty="0"/>
            </a:br>
            <a:r>
              <a:rPr lang="nb-NO" sz="8000" b="1" dirty="0">
                <a:solidFill>
                  <a:schemeClr val="bg1"/>
                </a:solidFill>
              </a:rPr>
              <a:t> </a:t>
            </a:r>
          </a:p>
        </p:txBody>
      </p:sp>
    </p:spTree>
    <p:extLst>
      <p:ext uri="{BB962C8B-B14F-4D97-AF65-F5344CB8AC3E}">
        <p14:creationId xmlns:p14="http://schemas.microsoft.com/office/powerpoint/2010/main" val="2242382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6DAF7B9F-AA2A-473B-89B2-0FFFD950C4A1}"/>
              </a:ext>
            </a:extLst>
          </p:cNvPr>
          <p:cNvSpPr>
            <a:spLocks noGrp="1"/>
          </p:cNvSpPr>
          <p:nvPr>
            <p:ph type="ftr" sz="quarter" idx="11"/>
          </p:nvPr>
        </p:nvSpPr>
        <p:spPr/>
        <p:txBody>
          <a:bodyPr/>
          <a:lstStyle/>
          <a:p>
            <a:r>
              <a:rPr lang="en-US"/>
              <a:t>Utarbeidet for bruk i Bergen kommune</a:t>
            </a:r>
          </a:p>
        </p:txBody>
      </p:sp>
      <p:sp>
        <p:nvSpPr>
          <p:cNvPr id="4" name="TekstSylinder 3">
            <a:extLst>
              <a:ext uri="{FF2B5EF4-FFF2-40B4-BE49-F238E27FC236}">
                <a16:creationId xmlns:a16="http://schemas.microsoft.com/office/drawing/2014/main" id="{01D151E2-0D70-4413-AB19-67FD54D4E1D5}"/>
              </a:ext>
            </a:extLst>
          </p:cNvPr>
          <p:cNvSpPr txBox="1"/>
          <p:nvPr/>
        </p:nvSpPr>
        <p:spPr>
          <a:xfrm>
            <a:off x="827103" y="251837"/>
            <a:ext cx="8629834" cy="626325"/>
          </a:xfrm>
          <a:prstGeom prst="rect">
            <a:avLst/>
          </a:prstGeom>
          <a:noFill/>
        </p:spPr>
        <p:txBody>
          <a:bodyPr wrap="square">
            <a:spAutoFit/>
          </a:bodyPr>
          <a:lstStyle/>
          <a:p>
            <a:r>
              <a:rPr lang="nb-NO" sz="3470">
                <a:latin typeface="+mj-lt"/>
              </a:rPr>
              <a:t>Spesielle forhold for Moderna vaksinen</a:t>
            </a:r>
          </a:p>
        </p:txBody>
      </p:sp>
      <p:sp>
        <p:nvSpPr>
          <p:cNvPr id="6" name="TekstSylinder 5">
            <a:extLst>
              <a:ext uri="{FF2B5EF4-FFF2-40B4-BE49-F238E27FC236}">
                <a16:creationId xmlns:a16="http://schemas.microsoft.com/office/drawing/2014/main" id="{BA47D020-6DEB-4380-8A20-0CD8C5A3B240}"/>
              </a:ext>
            </a:extLst>
          </p:cNvPr>
          <p:cNvSpPr txBox="1"/>
          <p:nvPr/>
        </p:nvSpPr>
        <p:spPr>
          <a:xfrm>
            <a:off x="827102" y="1406775"/>
            <a:ext cx="10537794" cy="440120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nb-NO" sz="2000"/>
              <a:t>Lagringstemperatur -25 til -15 °C (9 måneders holdbarhet)</a:t>
            </a:r>
          </a:p>
          <a:p>
            <a:pPr marL="342900" indent="-342900">
              <a:lnSpc>
                <a:spcPct val="150000"/>
              </a:lnSpc>
              <a:buFont typeface="Arial" panose="020B0604020202020204" pitchFamily="34" charset="0"/>
              <a:buChar char="•"/>
            </a:pPr>
            <a:r>
              <a:rPr lang="nb-NO" sz="2000"/>
              <a:t>Oppbevares i originalesken for å beskytte mot lys</a:t>
            </a:r>
          </a:p>
          <a:p>
            <a:endParaRPr lang="nb-NO" sz="2000"/>
          </a:p>
          <a:p>
            <a:pPr marL="342900" indent="-342900">
              <a:buFont typeface="Arial" panose="020B0604020202020204" pitchFamily="34" charset="0"/>
              <a:buChar char="•"/>
            </a:pPr>
            <a:r>
              <a:rPr lang="nb-NO" sz="2000"/>
              <a:t>Opptint vaksine: holdbar 30 døgn ved 2-8 °C. </a:t>
            </a:r>
          </a:p>
          <a:p>
            <a:endParaRPr lang="nb-NO" sz="2000"/>
          </a:p>
          <a:p>
            <a:pPr marL="342900" indent="-342900">
              <a:buFont typeface="Arial" panose="020B0604020202020204" pitchFamily="34" charset="0"/>
              <a:buChar char="•"/>
            </a:pPr>
            <a:r>
              <a:rPr lang="nb-NO" sz="2000"/>
              <a:t>Multidosehetteglass som inneholder 10 doser på 0,5 ml (primærvaksinasjon)  eller maksimalt 20 doser på 0,25 ml (oppfriskningsvaksinasjon)</a:t>
            </a:r>
          </a:p>
          <a:p>
            <a:pPr marL="342900" indent="-342900">
              <a:buFont typeface="Arial" panose="020B0604020202020204" pitchFamily="34" charset="0"/>
              <a:buChar char="•"/>
            </a:pPr>
            <a:endParaRPr lang="nb-NO" sz="2000"/>
          </a:p>
          <a:p>
            <a:pPr marL="342900" indent="-342900">
              <a:buFont typeface="Arial" panose="020B0604020202020204" pitchFamily="34" charset="0"/>
              <a:buChar char="•"/>
            </a:pPr>
            <a:r>
              <a:rPr lang="nb-NO" sz="2000"/>
              <a:t>Punktert hetteglass er holdbart i inntil 12 timer mellom 2-25 °C</a:t>
            </a:r>
          </a:p>
          <a:p>
            <a:pPr marL="342900" indent="-342900">
              <a:buFont typeface="Arial" panose="020B0604020202020204" pitchFamily="34" charset="0"/>
              <a:buChar char="•"/>
            </a:pPr>
            <a:endParaRPr lang="nb-NO" sz="2000"/>
          </a:p>
          <a:p>
            <a:pPr marL="342900" indent="-342900">
              <a:buFont typeface="Arial" panose="020B0604020202020204" pitchFamily="34" charset="0"/>
              <a:buChar char="•"/>
            </a:pPr>
            <a:r>
              <a:rPr lang="nb-NO" sz="2000"/>
              <a:t>Etter opptrekk i sprøyte skal vaksinen brukes snarest mulig, fortrinnsvis innen 60 min</a:t>
            </a:r>
          </a:p>
          <a:p>
            <a:pPr marL="342900" indent="-342900">
              <a:buFont typeface="Arial" panose="020B0604020202020204" pitchFamily="34" charset="0"/>
              <a:buChar char="•"/>
            </a:pPr>
            <a:endParaRPr lang="nb-NO" sz="2000"/>
          </a:p>
          <a:p>
            <a:pPr marL="342900" indent="-342900">
              <a:buFont typeface="Arial" panose="020B0604020202020204" pitchFamily="34" charset="0"/>
              <a:buChar char="•"/>
            </a:pPr>
            <a:r>
              <a:rPr lang="nb-NO" sz="2000"/>
              <a:t>Grunnvaksinering oppnås etter to doser satt med minimum 28 dagers intervall</a:t>
            </a:r>
          </a:p>
        </p:txBody>
      </p:sp>
      <p:sp>
        <p:nvSpPr>
          <p:cNvPr id="8" name="TekstSylinder 7">
            <a:extLst>
              <a:ext uri="{FF2B5EF4-FFF2-40B4-BE49-F238E27FC236}">
                <a16:creationId xmlns:a16="http://schemas.microsoft.com/office/drawing/2014/main" id="{7CCAA615-62E6-4156-B538-DEB05365125A}"/>
              </a:ext>
            </a:extLst>
          </p:cNvPr>
          <p:cNvSpPr txBox="1"/>
          <p:nvPr/>
        </p:nvSpPr>
        <p:spPr>
          <a:xfrm>
            <a:off x="827102" y="878162"/>
            <a:ext cx="9275685" cy="507831"/>
          </a:xfrm>
          <a:prstGeom prst="rect">
            <a:avLst/>
          </a:prstGeom>
          <a:noFill/>
        </p:spPr>
        <p:txBody>
          <a:bodyPr wrap="square">
            <a:spAutoFit/>
          </a:bodyPr>
          <a:lstStyle/>
          <a:p>
            <a:r>
              <a:rPr lang="nb-NO">
                <a:hlinkClick r:id="rId2"/>
              </a:rPr>
              <a:t>Spikevax «Moderna» - Felleskatalogen</a:t>
            </a:r>
            <a:endParaRPr lang="nb-NO"/>
          </a:p>
          <a:p>
            <a:r>
              <a:rPr lang="nb-NO">
                <a:hlinkClick r:id="rId3"/>
              </a:rPr>
              <a:t>Spikevax, INN-</a:t>
            </a:r>
            <a:r>
              <a:rPr lang="nb-NO" err="1">
                <a:hlinkClick r:id="rId3"/>
              </a:rPr>
              <a:t>elasomeran</a:t>
            </a:r>
            <a:r>
              <a:rPr lang="nb-NO">
                <a:hlinkClick r:id="rId3"/>
              </a:rPr>
              <a:t> (europa.eu)</a:t>
            </a:r>
            <a:endParaRPr lang="nb-NO">
              <a:solidFill>
                <a:srgbClr val="0070C0"/>
              </a:solidFill>
            </a:endParaRPr>
          </a:p>
        </p:txBody>
      </p:sp>
    </p:spTree>
    <p:extLst>
      <p:ext uri="{BB962C8B-B14F-4D97-AF65-F5344CB8AC3E}">
        <p14:creationId xmlns:p14="http://schemas.microsoft.com/office/powerpoint/2010/main" val="18804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43E76D-5E96-4A73-A4BB-2D680FA1379F}"/>
              </a:ext>
            </a:extLst>
          </p:cNvPr>
          <p:cNvSpPr>
            <a:spLocks noGrp="1"/>
          </p:cNvSpPr>
          <p:nvPr>
            <p:ph type="title"/>
          </p:nvPr>
        </p:nvSpPr>
        <p:spPr>
          <a:xfrm>
            <a:off x="4412985" y="237744"/>
            <a:ext cx="6950432" cy="892557"/>
          </a:xfrm>
        </p:spPr>
        <p:txBody>
          <a:bodyPr>
            <a:normAutofit/>
          </a:bodyPr>
          <a:lstStyle/>
          <a:p>
            <a:r>
              <a:rPr lang="nb-NO" sz="2800" b="1"/>
              <a:t>Håndtering av Moderna-vaksinen</a:t>
            </a:r>
          </a:p>
        </p:txBody>
      </p:sp>
      <p:sp>
        <p:nvSpPr>
          <p:cNvPr id="3" name="Plassholder for innhold 2">
            <a:extLst>
              <a:ext uri="{FF2B5EF4-FFF2-40B4-BE49-F238E27FC236}">
                <a16:creationId xmlns:a16="http://schemas.microsoft.com/office/drawing/2014/main" id="{6B9AFADC-0AFA-4669-B025-6CFA5E9F14CA}"/>
              </a:ext>
            </a:extLst>
          </p:cNvPr>
          <p:cNvSpPr>
            <a:spLocks noGrp="1"/>
          </p:cNvSpPr>
          <p:nvPr>
            <p:ph idx="1"/>
          </p:nvPr>
        </p:nvSpPr>
        <p:spPr>
          <a:xfrm>
            <a:off x="4412985" y="1130301"/>
            <a:ext cx="7545953" cy="5654394"/>
          </a:xfrm>
        </p:spPr>
        <p:txBody>
          <a:bodyPr>
            <a:normAutofit/>
          </a:bodyPr>
          <a:lstStyle/>
          <a:p>
            <a:pPr>
              <a:buFont typeface="Arial" panose="020B0604020202020204" pitchFamily="34" charset="0"/>
              <a:buChar char="•"/>
            </a:pPr>
            <a:r>
              <a:rPr lang="nb-NO" sz="2400"/>
              <a:t>Ta vaksinen ut av kjøleskapet.</a:t>
            </a:r>
          </a:p>
          <a:p>
            <a:pPr>
              <a:buFont typeface="Arial" panose="020B0604020202020204" pitchFamily="34" charset="0"/>
              <a:buChar char="•"/>
            </a:pPr>
            <a:endParaRPr lang="nb-NO" sz="2400"/>
          </a:p>
          <a:p>
            <a:pPr>
              <a:buFont typeface="Arial" panose="020B0604020202020204" pitchFamily="34" charset="0"/>
              <a:buChar char="•"/>
            </a:pPr>
            <a:r>
              <a:rPr lang="nb-NO" sz="2400"/>
              <a:t>Når vaksinen når romtemperatur: </a:t>
            </a:r>
            <a:r>
              <a:rPr lang="nb-NO"/>
              <a:t>Hetteglasset skal virvles forsiktig, ikke rist.</a:t>
            </a:r>
          </a:p>
          <a:p>
            <a:pPr>
              <a:buFont typeface="Arial" panose="020B0604020202020204" pitchFamily="34" charset="0"/>
              <a:buChar char="•"/>
            </a:pPr>
            <a:endParaRPr lang="nb-NO"/>
          </a:p>
          <a:p>
            <a:pPr>
              <a:buFont typeface="Arial" panose="020B0604020202020204" pitchFamily="34" charset="0"/>
              <a:buChar char="•"/>
            </a:pPr>
            <a:r>
              <a:rPr lang="nb-NO"/>
              <a:t>Vaksinen er en hvit til </a:t>
            </a:r>
            <a:r>
              <a:rPr lang="nb-NO" err="1"/>
              <a:t>off-white</a:t>
            </a:r>
            <a:r>
              <a:rPr lang="nb-NO"/>
              <a:t> væske som kan inneholde hvite eller gjennomsiktige produktrelaterte partikler. Inspiser vaksinen før bruk, og </a:t>
            </a:r>
            <a:r>
              <a:rPr lang="nb-NO" err="1"/>
              <a:t>kassér</a:t>
            </a:r>
            <a:r>
              <a:rPr lang="nb-NO"/>
              <a:t> den hvis misfarging eller andre typer partikler forekommer</a:t>
            </a:r>
          </a:p>
          <a:p>
            <a:pPr>
              <a:buFont typeface="Arial" panose="020B0604020202020204" pitchFamily="34" charset="0"/>
              <a:buChar char="•"/>
            </a:pPr>
            <a:endParaRPr lang="nb-NO"/>
          </a:p>
          <a:p>
            <a:pPr>
              <a:buFont typeface="Arial" panose="020B0604020202020204" pitchFamily="34" charset="0"/>
              <a:buChar char="•"/>
            </a:pPr>
            <a:r>
              <a:rPr lang="nb-NO"/>
              <a:t>Vaksinen skal </a:t>
            </a:r>
            <a:r>
              <a:rPr lang="nb-NO" b="1" u="sng"/>
              <a:t>ikke fortynnes.</a:t>
            </a:r>
            <a:endParaRPr lang="nb-NO" sz="2400" b="1" u="sng"/>
          </a:p>
          <a:p>
            <a:pPr marL="0" indent="0">
              <a:buNone/>
            </a:pPr>
            <a:endParaRPr lang="nb-NO" sz="1000" b="1" u="sng"/>
          </a:p>
          <a:p>
            <a:pPr marL="0" indent="0">
              <a:buNone/>
            </a:pPr>
            <a:endParaRPr lang="nb-NO" sz="1000"/>
          </a:p>
        </p:txBody>
      </p:sp>
      <p:sp>
        <p:nvSpPr>
          <p:cNvPr id="7" name="Plassholder for bunntekst 6">
            <a:extLst>
              <a:ext uri="{FF2B5EF4-FFF2-40B4-BE49-F238E27FC236}">
                <a16:creationId xmlns:a16="http://schemas.microsoft.com/office/drawing/2014/main" id="{D30B0AE8-5A51-4150-B6CE-CE2B8F6B8DF0}"/>
              </a:ext>
            </a:extLst>
          </p:cNvPr>
          <p:cNvSpPr>
            <a:spLocks noGrp="1"/>
          </p:cNvSpPr>
          <p:nvPr>
            <p:ph type="ftr" sz="quarter" idx="11"/>
          </p:nvPr>
        </p:nvSpPr>
        <p:spPr/>
        <p:txBody>
          <a:bodyPr/>
          <a:lstStyle/>
          <a:p>
            <a:r>
              <a:rPr lang="en-US"/>
              <a:t>Utarbeidet for bruk i Bergen kommune</a:t>
            </a:r>
          </a:p>
        </p:txBody>
      </p:sp>
      <p:pic>
        <p:nvPicPr>
          <p:cNvPr id="9" name="Bilde 8">
            <a:extLst>
              <a:ext uri="{FF2B5EF4-FFF2-40B4-BE49-F238E27FC236}">
                <a16:creationId xmlns:a16="http://schemas.microsoft.com/office/drawing/2014/main" id="{F7D09FF5-0EE5-4AB6-91B4-276D8BDEE3F0}"/>
              </a:ext>
            </a:extLst>
          </p:cNvPr>
          <p:cNvPicPr>
            <a:picLocks noChangeAspect="1"/>
          </p:cNvPicPr>
          <p:nvPr/>
        </p:nvPicPr>
        <p:blipFill>
          <a:blip r:embed="rId2"/>
          <a:stretch>
            <a:fillRect/>
          </a:stretch>
        </p:blipFill>
        <p:spPr>
          <a:xfrm>
            <a:off x="609300" y="1443129"/>
            <a:ext cx="2762250" cy="2924175"/>
          </a:xfrm>
          <a:prstGeom prst="rect">
            <a:avLst/>
          </a:prstGeom>
        </p:spPr>
      </p:pic>
    </p:spTree>
    <p:extLst>
      <p:ext uri="{BB962C8B-B14F-4D97-AF65-F5344CB8AC3E}">
        <p14:creationId xmlns:p14="http://schemas.microsoft.com/office/powerpoint/2010/main" val="2389458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7E517A8C-4C23-411D-9375-994507FE1FCF}"/>
              </a:ext>
            </a:extLst>
          </p:cNvPr>
          <p:cNvSpPr>
            <a:spLocks noGrp="1"/>
          </p:cNvSpPr>
          <p:nvPr>
            <p:ph type="ftr" sz="quarter" idx="11"/>
          </p:nvPr>
        </p:nvSpPr>
        <p:spPr/>
        <p:txBody>
          <a:bodyPr/>
          <a:lstStyle/>
          <a:p>
            <a:r>
              <a:rPr lang="en-US"/>
              <a:t>Utarbeidet for bruk i Bergen kommune</a:t>
            </a:r>
          </a:p>
        </p:txBody>
      </p:sp>
      <p:pic>
        <p:nvPicPr>
          <p:cNvPr id="6" name="Bilde 5">
            <a:extLst>
              <a:ext uri="{FF2B5EF4-FFF2-40B4-BE49-F238E27FC236}">
                <a16:creationId xmlns:a16="http://schemas.microsoft.com/office/drawing/2014/main" id="{F8B3BC2E-4285-48A3-A5AE-35A4A739B203}"/>
              </a:ext>
            </a:extLst>
          </p:cNvPr>
          <p:cNvPicPr>
            <a:picLocks noChangeAspect="1"/>
          </p:cNvPicPr>
          <p:nvPr/>
        </p:nvPicPr>
        <p:blipFill>
          <a:blip r:embed="rId2"/>
          <a:stretch>
            <a:fillRect/>
          </a:stretch>
        </p:blipFill>
        <p:spPr>
          <a:xfrm>
            <a:off x="478516" y="321979"/>
            <a:ext cx="2943225" cy="5353050"/>
          </a:xfrm>
          <a:prstGeom prst="rect">
            <a:avLst/>
          </a:prstGeom>
        </p:spPr>
      </p:pic>
      <p:sp>
        <p:nvSpPr>
          <p:cNvPr id="8" name="TekstSylinder 7">
            <a:extLst>
              <a:ext uri="{FF2B5EF4-FFF2-40B4-BE49-F238E27FC236}">
                <a16:creationId xmlns:a16="http://schemas.microsoft.com/office/drawing/2014/main" id="{E4E48EC8-5B79-48CC-87A3-8E4CF6D6D506}"/>
              </a:ext>
            </a:extLst>
          </p:cNvPr>
          <p:cNvSpPr txBox="1"/>
          <p:nvPr/>
        </p:nvSpPr>
        <p:spPr>
          <a:xfrm>
            <a:off x="3630968" y="288157"/>
            <a:ext cx="8206804" cy="6247864"/>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nb-NO" sz="2000" dirty="0"/>
              <a:t>Dosestørrelse ved primærvaksinasjon er 0,5 ml, </a:t>
            </a:r>
          </a:p>
          <a:p>
            <a:r>
              <a:rPr lang="nb-NO" sz="2000" dirty="0"/>
              <a:t>     ved oppfriskningsvaksinasjon 0,25 ml.</a:t>
            </a:r>
            <a:endParaRPr lang="nb-NO" sz="2000" dirty="0">
              <a:cs typeface="Arial"/>
            </a:endParaRPr>
          </a:p>
          <a:p>
            <a:endParaRPr lang="nb-NO" sz="2000" dirty="0"/>
          </a:p>
          <a:p>
            <a:pPr marL="342900" indent="-342900">
              <a:buFont typeface="Arial" panose="020B0604020202020204" pitchFamily="34" charset="0"/>
              <a:buChar char="•"/>
            </a:pPr>
            <a:r>
              <a:rPr lang="nb-NO" sz="2000" dirty="0"/>
              <a:t>Hetteglasset skal virvles forsiktig før hvert opptrekk.</a:t>
            </a:r>
            <a:endParaRPr lang="nb-NO" sz="2000" dirty="0">
              <a:cs typeface="Arial"/>
            </a:endParaRP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Desinfiser membranen på hetteglasset og la den tørke.</a:t>
            </a:r>
            <a:endParaRPr lang="nb-NO" sz="2000" dirty="0">
              <a:cs typeface="Arial"/>
            </a:endParaRP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Bruk samme kanyle til opptrekk og injeksjon, det vil si ny </a:t>
            </a:r>
          </a:p>
          <a:p>
            <a:r>
              <a:rPr lang="nb-NO" sz="2000" dirty="0"/>
              <a:t>steril kanyle og sprøyte for hver dose. </a:t>
            </a:r>
            <a:r>
              <a:rPr lang="nb-NO" sz="2000" dirty="0" err="1"/>
              <a:t>Kanylestørelse</a:t>
            </a:r>
            <a:r>
              <a:rPr lang="nb-NO" sz="2000" dirty="0"/>
              <a:t> </a:t>
            </a:r>
            <a:endParaRPr lang="nb-NO" sz="2000" dirty="0">
              <a:cs typeface="Arial"/>
            </a:endParaRPr>
          </a:p>
          <a:p>
            <a:r>
              <a:rPr lang="nb-NO" sz="2000" dirty="0"/>
              <a:t>(21G eller 23G) for intramuskulær injeksjon vurderes ut fra </a:t>
            </a:r>
            <a:endParaRPr lang="nb-NO" sz="2000" dirty="0">
              <a:cs typeface="Arial"/>
            </a:endParaRPr>
          </a:p>
          <a:p>
            <a:r>
              <a:rPr lang="nb-NO" sz="2000" dirty="0"/>
              <a:t>pasientens størrelse og kroppsvekt. </a:t>
            </a:r>
          </a:p>
          <a:p>
            <a:endParaRPr lang="nb-NO" sz="2000" dirty="0">
              <a:cs typeface="Arial"/>
            </a:endParaRPr>
          </a:p>
          <a:p>
            <a:r>
              <a:rPr lang="nb-NO" sz="2000" dirty="0"/>
              <a:t>• Koble kanyle på 1 ml sprøyte og trekk opp tilstrekkelig vaksine slik </a:t>
            </a:r>
            <a:endParaRPr lang="nb-NO" sz="2000" dirty="0">
              <a:cs typeface="Arial"/>
            </a:endParaRPr>
          </a:p>
          <a:p>
            <a:r>
              <a:rPr lang="nb-NO" sz="2000" dirty="0"/>
              <a:t>at dosen som gis blir 0,50 ml (eller 0,25 ml for oppfriskningsdose), </a:t>
            </a:r>
            <a:endParaRPr lang="nb-NO" sz="2000" dirty="0">
              <a:cs typeface="Arial"/>
            </a:endParaRPr>
          </a:p>
          <a:p>
            <a:r>
              <a:rPr lang="nb-NO" sz="2000" dirty="0"/>
              <a:t>inkludert </a:t>
            </a:r>
            <a:r>
              <a:rPr lang="nb-NO" sz="2000" dirty="0" err="1"/>
              <a:t>dødvolum</a:t>
            </a:r>
            <a:r>
              <a:rPr lang="nb-NO" sz="2000" dirty="0"/>
              <a:t>. </a:t>
            </a:r>
            <a:r>
              <a:rPr lang="nb-NO" sz="2000" dirty="0" err="1"/>
              <a:t>Opptrekkskanyle</a:t>
            </a:r>
            <a:r>
              <a:rPr lang="nb-NO" sz="2000" dirty="0"/>
              <a:t> med filter skal ikke brukes.,</a:t>
            </a:r>
            <a:endParaRPr lang="nb-NO" sz="2000" dirty="0">
              <a:cs typeface="Arial"/>
            </a:endParaRPr>
          </a:p>
          <a:p>
            <a:endParaRPr lang="nb-NO" sz="2000" dirty="0">
              <a:highlight>
                <a:srgbClr val="FFFF00"/>
              </a:highlight>
            </a:endParaRPr>
          </a:p>
          <a:p>
            <a:r>
              <a:rPr lang="nb-NO" sz="2000" dirty="0"/>
              <a:t>• Registrer tidspunkt for første punksjon av membranen på </a:t>
            </a:r>
            <a:endParaRPr lang="nb-NO" sz="2000" dirty="0">
              <a:cs typeface="Arial"/>
            </a:endParaRPr>
          </a:p>
          <a:p>
            <a:r>
              <a:rPr lang="nb-NO" sz="2000" dirty="0"/>
              <a:t>hetteglasset.</a:t>
            </a:r>
            <a:endParaRPr lang="nb-NO" sz="2000" dirty="0">
              <a:cs typeface="Arial"/>
            </a:endParaRPr>
          </a:p>
          <a:p>
            <a:r>
              <a:rPr lang="nb-NO" sz="2000" dirty="0"/>
              <a:t>• Vaksinerester fra ulike hetteglass skal ikke blandes. </a:t>
            </a:r>
            <a:endParaRPr lang="nb-NO" sz="2000" dirty="0">
              <a:cs typeface="Arial"/>
            </a:endParaRPr>
          </a:p>
          <a:p>
            <a:r>
              <a:rPr lang="nb-NO" sz="2000" dirty="0"/>
              <a:t>• Klargjorte sprøyter bør ikke transporteres</a:t>
            </a:r>
            <a:endParaRPr lang="nb-NO" sz="2000" dirty="0">
              <a:cs typeface="Arial"/>
            </a:endParaRPr>
          </a:p>
        </p:txBody>
      </p:sp>
    </p:spTree>
    <p:extLst>
      <p:ext uri="{BB962C8B-B14F-4D97-AF65-F5344CB8AC3E}">
        <p14:creationId xmlns:p14="http://schemas.microsoft.com/office/powerpoint/2010/main" val="1513870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287BAEA-ED23-4E0D-B869-343881BFCAE4}"/>
              </a:ext>
            </a:extLst>
          </p:cNvPr>
          <p:cNvSpPr>
            <a:spLocks noGrp="1"/>
          </p:cNvSpPr>
          <p:nvPr>
            <p:ph type="title"/>
          </p:nvPr>
        </p:nvSpPr>
        <p:spPr>
          <a:xfrm>
            <a:off x="838200" y="469126"/>
            <a:ext cx="10515600" cy="5438513"/>
          </a:xfrm>
        </p:spPr>
        <p:txBody>
          <a:bodyPr/>
          <a:lstStyle/>
          <a:p>
            <a:pPr algn="ctr"/>
            <a:r>
              <a:rPr lang="nn-NO" sz="8000" b="1" dirty="0">
                <a:solidFill>
                  <a:schemeClr val="bg1"/>
                </a:solidFill>
              </a:rPr>
              <a:t>Vaksine </a:t>
            </a:r>
            <a:r>
              <a:rPr lang="nn-NO" sz="8000" b="1" dirty="0" err="1">
                <a:solidFill>
                  <a:schemeClr val="bg1"/>
                </a:solidFill>
              </a:rPr>
              <a:t>fra</a:t>
            </a:r>
            <a:r>
              <a:rPr lang="nn-NO" sz="8000" b="1" dirty="0">
                <a:solidFill>
                  <a:schemeClr val="bg1"/>
                </a:solidFill>
              </a:rPr>
              <a:t> </a:t>
            </a:r>
            <a:br>
              <a:rPr lang="nn-NO" sz="8000" b="1" dirty="0">
                <a:solidFill>
                  <a:schemeClr val="bg1"/>
                </a:solidFill>
              </a:rPr>
            </a:br>
            <a:r>
              <a:rPr lang="nn-NO" sz="8000" b="1" dirty="0" err="1">
                <a:solidFill>
                  <a:schemeClr val="bg1"/>
                </a:solidFill>
              </a:rPr>
              <a:t>Novavax</a:t>
            </a:r>
            <a:br>
              <a:rPr lang="nb-NO" sz="8000" b="1" dirty="0">
                <a:solidFill>
                  <a:schemeClr val="bg1"/>
                </a:solidFill>
              </a:rPr>
            </a:br>
            <a:br>
              <a:rPr lang="nb-NO" sz="2800" dirty="0"/>
            </a:br>
            <a:r>
              <a:rPr lang="nb-NO" sz="8000" b="1" dirty="0">
                <a:solidFill>
                  <a:schemeClr val="bg1"/>
                </a:solidFill>
              </a:rPr>
              <a:t> </a:t>
            </a:r>
          </a:p>
        </p:txBody>
      </p:sp>
    </p:spTree>
    <p:extLst>
      <p:ext uri="{BB962C8B-B14F-4D97-AF65-F5344CB8AC3E}">
        <p14:creationId xmlns:p14="http://schemas.microsoft.com/office/powerpoint/2010/main" val="3706872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6DAF7B9F-AA2A-473B-89B2-0FFFD950C4A1}"/>
              </a:ext>
            </a:extLst>
          </p:cNvPr>
          <p:cNvSpPr>
            <a:spLocks noGrp="1"/>
          </p:cNvSpPr>
          <p:nvPr>
            <p:ph type="ftr" sz="quarter" idx="11"/>
          </p:nvPr>
        </p:nvSpPr>
        <p:spPr/>
        <p:txBody>
          <a:bodyPr/>
          <a:lstStyle/>
          <a:p>
            <a:r>
              <a:rPr lang="en-US"/>
              <a:t>Utarbeidet for bruk i Bergen kommune</a:t>
            </a:r>
          </a:p>
        </p:txBody>
      </p:sp>
      <p:sp>
        <p:nvSpPr>
          <p:cNvPr id="4" name="TekstSylinder 3">
            <a:extLst>
              <a:ext uri="{FF2B5EF4-FFF2-40B4-BE49-F238E27FC236}">
                <a16:creationId xmlns:a16="http://schemas.microsoft.com/office/drawing/2014/main" id="{01D151E2-0D70-4413-AB19-67FD54D4E1D5}"/>
              </a:ext>
            </a:extLst>
          </p:cNvPr>
          <p:cNvSpPr txBox="1"/>
          <p:nvPr/>
        </p:nvSpPr>
        <p:spPr>
          <a:xfrm>
            <a:off x="577759" y="280357"/>
            <a:ext cx="8629834" cy="626325"/>
          </a:xfrm>
          <a:prstGeom prst="rect">
            <a:avLst/>
          </a:prstGeom>
          <a:noFill/>
        </p:spPr>
        <p:txBody>
          <a:bodyPr wrap="square">
            <a:spAutoFit/>
          </a:bodyPr>
          <a:lstStyle/>
          <a:p>
            <a:r>
              <a:rPr lang="nb-NO" sz="3470">
                <a:latin typeface="+mj-lt"/>
              </a:rPr>
              <a:t>Spesielle forhold for Novavax vaksinen</a:t>
            </a:r>
          </a:p>
        </p:txBody>
      </p:sp>
      <p:sp>
        <p:nvSpPr>
          <p:cNvPr id="6" name="TekstSylinder 5">
            <a:extLst>
              <a:ext uri="{FF2B5EF4-FFF2-40B4-BE49-F238E27FC236}">
                <a16:creationId xmlns:a16="http://schemas.microsoft.com/office/drawing/2014/main" id="{BA47D020-6DEB-4380-8A20-0CD8C5A3B240}"/>
              </a:ext>
            </a:extLst>
          </p:cNvPr>
          <p:cNvSpPr txBox="1"/>
          <p:nvPr/>
        </p:nvSpPr>
        <p:spPr>
          <a:xfrm>
            <a:off x="827103" y="1868471"/>
            <a:ext cx="10537794" cy="384720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nb-NO" sz="2000" err="1"/>
              <a:t>Nuvaxovid</a:t>
            </a:r>
            <a:r>
              <a:rPr lang="nb-NO" sz="2000"/>
              <a:t> er kun godkjent for personer 18 år og eldre</a:t>
            </a:r>
          </a:p>
          <a:p>
            <a:pPr marL="342900" indent="-342900">
              <a:lnSpc>
                <a:spcPct val="150000"/>
              </a:lnSpc>
              <a:buFont typeface="Arial" panose="020B0604020202020204" pitchFamily="34" charset="0"/>
              <a:buChar char="•"/>
            </a:pPr>
            <a:r>
              <a:rPr lang="nb-NO" sz="2000"/>
              <a:t>Begrenset erfaring blant gravide. Bør kun overveies dersom behovet for beskyttelse fra vaksinen overstiger risikoen, og der mRNA-vaksine ikke er et alternativ.</a:t>
            </a:r>
          </a:p>
          <a:p>
            <a:pPr marL="342900" indent="-342900">
              <a:lnSpc>
                <a:spcPct val="150000"/>
              </a:lnSpc>
              <a:buFont typeface="Arial" panose="020B0604020202020204" pitchFamily="34" charset="0"/>
              <a:buChar char="•"/>
            </a:pPr>
            <a:r>
              <a:rPr lang="nb-NO" sz="2000"/>
              <a:t>Lagringstemperatur 2-8 °C (9 måneders holdbarhet)</a:t>
            </a:r>
          </a:p>
          <a:p>
            <a:pPr marL="342900" indent="-342900">
              <a:lnSpc>
                <a:spcPct val="150000"/>
              </a:lnSpc>
              <a:buFont typeface="Arial" panose="020B0604020202020204" pitchFamily="34" charset="0"/>
              <a:buChar char="•"/>
            </a:pPr>
            <a:r>
              <a:rPr lang="nb-NO" sz="2000"/>
              <a:t>Skal ikke fryses</a:t>
            </a:r>
          </a:p>
          <a:p>
            <a:pPr marL="342900" indent="-342900">
              <a:lnSpc>
                <a:spcPct val="150000"/>
              </a:lnSpc>
              <a:buFont typeface="Arial" panose="020B0604020202020204" pitchFamily="34" charset="0"/>
              <a:buChar char="•"/>
            </a:pPr>
            <a:endParaRPr lang="nb-NO" sz="800"/>
          </a:p>
          <a:p>
            <a:pPr marL="342900" indent="-342900">
              <a:lnSpc>
                <a:spcPct val="150000"/>
              </a:lnSpc>
              <a:buFont typeface="Arial" panose="020B0604020202020204" pitchFamily="34" charset="0"/>
              <a:buChar char="•"/>
            </a:pPr>
            <a:r>
              <a:rPr lang="nb-NO" sz="2000"/>
              <a:t>Hetteglassene oppbevares i ytteresken for å beskytte mot lys</a:t>
            </a:r>
          </a:p>
          <a:p>
            <a:pPr marL="342900" indent="-342900">
              <a:lnSpc>
                <a:spcPct val="150000"/>
              </a:lnSpc>
              <a:buFont typeface="Arial" panose="020B0604020202020204" pitchFamily="34" charset="0"/>
              <a:buChar char="•"/>
            </a:pPr>
            <a:endParaRPr lang="nb-NO" sz="800"/>
          </a:p>
          <a:p>
            <a:pPr marL="342900" indent="-342900">
              <a:buFont typeface="Arial" panose="020B0604020202020204" pitchFamily="34" charset="0"/>
              <a:buChar char="•"/>
            </a:pPr>
            <a:r>
              <a:rPr lang="nb-NO" sz="2000"/>
              <a:t>Uåpnet </a:t>
            </a:r>
            <a:r>
              <a:rPr lang="nb-NO" sz="2000" err="1"/>
              <a:t>Nuvaxovid</a:t>
            </a:r>
            <a:r>
              <a:rPr lang="nb-NO" sz="2000"/>
              <a:t>-vaksine er stabil i opptil 12 timer ved 25 °C</a:t>
            </a:r>
          </a:p>
          <a:p>
            <a:pPr marL="342900" indent="-342900">
              <a:buFont typeface="Arial" panose="020B0604020202020204" pitchFamily="34" charset="0"/>
              <a:buChar char="•"/>
            </a:pPr>
            <a:endParaRPr lang="nb-NO" sz="2000"/>
          </a:p>
        </p:txBody>
      </p:sp>
      <p:sp>
        <p:nvSpPr>
          <p:cNvPr id="8" name="TekstSylinder 7">
            <a:extLst>
              <a:ext uri="{FF2B5EF4-FFF2-40B4-BE49-F238E27FC236}">
                <a16:creationId xmlns:a16="http://schemas.microsoft.com/office/drawing/2014/main" id="{7CCAA615-62E6-4156-B538-DEB05365125A}"/>
              </a:ext>
            </a:extLst>
          </p:cNvPr>
          <p:cNvSpPr txBox="1"/>
          <p:nvPr/>
        </p:nvSpPr>
        <p:spPr>
          <a:xfrm>
            <a:off x="827103" y="1142322"/>
            <a:ext cx="9275685" cy="507831"/>
          </a:xfrm>
          <a:prstGeom prst="rect">
            <a:avLst/>
          </a:prstGeom>
          <a:noFill/>
        </p:spPr>
        <p:txBody>
          <a:bodyPr wrap="square">
            <a:spAutoFit/>
          </a:bodyPr>
          <a:lstStyle/>
          <a:p>
            <a:r>
              <a:rPr lang="nb-NO" err="1">
                <a:hlinkClick r:id="rId2"/>
              </a:rPr>
              <a:t>Nuvaxovid</a:t>
            </a:r>
            <a:r>
              <a:rPr lang="nb-NO">
                <a:hlinkClick r:id="rId2"/>
              </a:rPr>
              <a:t> «Novavax» - Felleskatalogen</a:t>
            </a:r>
            <a:endParaRPr lang="nb-NO"/>
          </a:p>
          <a:p>
            <a:r>
              <a:rPr lang="nb-NO" err="1">
                <a:hlinkClick r:id="rId3"/>
              </a:rPr>
              <a:t>Nuvaxovid</a:t>
            </a:r>
            <a:r>
              <a:rPr lang="nb-NO">
                <a:hlinkClick r:id="rId3"/>
              </a:rPr>
              <a:t>, INN-COVID-19 Vaccine (</a:t>
            </a:r>
            <a:r>
              <a:rPr lang="nb-NO" err="1">
                <a:hlinkClick r:id="rId3"/>
              </a:rPr>
              <a:t>recombinant</a:t>
            </a:r>
            <a:r>
              <a:rPr lang="nb-NO">
                <a:hlinkClick r:id="rId3"/>
              </a:rPr>
              <a:t>, </a:t>
            </a:r>
            <a:r>
              <a:rPr lang="nb-NO" err="1">
                <a:hlinkClick r:id="rId3"/>
              </a:rPr>
              <a:t>adjuvanted</a:t>
            </a:r>
            <a:r>
              <a:rPr lang="nb-NO">
                <a:hlinkClick r:id="rId3"/>
              </a:rPr>
              <a:t>); (europa.eu)</a:t>
            </a:r>
            <a:endParaRPr lang="nb-NO">
              <a:solidFill>
                <a:srgbClr val="0070C0"/>
              </a:solidFill>
            </a:endParaRPr>
          </a:p>
        </p:txBody>
      </p:sp>
    </p:spTree>
    <p:extLst>
      <p:ext uri="{BB962C8B-B14F-4D97-AF65-F5344CB8AC3E}">
        <p14:creationId xmlns:p14="http://schemas.microsoft.com/office/powerpoint/2010/main" val="1116529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B89CF87F-1DDB-46EE-8EF1-FDBAF147481D}"/>
              </a:ext>
            </a:extLst>
          </p:cNvPr>
          <p:cNvSpPr>
            <a:spLocks noGrp="1"/>
          </p:cNvSpPr>
          <p:nvPr>
            <p:ph type="ftr" sz="quarter" idx="11"/>
          </p:nvPr>
        </p:nvSpPr>
        <p:spPr/>
        <p:txBody>
          <a:bodyPr/>
          <a:lstStyle/>
          <a:p>
            <a:r>
              <a:rPr lang="en-US"/>
              <a:t>Utarbeidet for bruk i Bergen kommune</a:t>
            </a:r>
          </a:p>
        </p:txBody>
      </p:sp>
      <p:sp>
        <p:nvSpPr>
          <p:cNvPr id="4" name="TekstSylinder 3">
            <a:extLst>
              <a:ext uri="{FF2B5EF4-FFF2-40B4-BE49-F238E27FC236}">
                <a16:creationId xmlns:a16="http://schemas.microsoft.com/office/drawing/2014/main" id="{164A88F2-0884-4166-BF06-7F73041A970B}"/>
              </a:ext>
            </a:extLst>
          </p:cNvPr>
          <p:cNvSpPr txBox="1"/>
          <p:nvPr/>
        </p:nvSpPr>
        <p:spPr>
          <a:xfrm>
            <a:off x="356586" y="93254"/>
            <a:ext cx="11478827" cy="6001643"/>
          </a:xfrm>
          <a:prstGeom prst="rect">
            <a:avLst/>
          </a:prstGeom>
          <a:noFill/>
        </p:spPr>
        <p:txBody>
          <a:bodyPr wrap="square">
            <a:spAutoFit/>
          </a:bodyPr>
          <a:lstStyle/>
          <a:p>
            <a:pPr marL="342900" indent="-342900">
              <a:buFont typeface="Arial" panose="020B0604020202020204" pitchFamily="34" charset="0"/>
              <a:buChar char="•"/>
            </a:pPr>
            <a:endParaRPr lang="nb-NO" sz="2000"/>
          </a:p>
          <a:p>
            <a:r>
              <a:rPr lang="nb-NO" sz="2800" b="1">
                <a:latin typeface="+mj-lt"/>
              </a:rPr>
              <a:t>Spesielle forhold for Novavax vaksinen forts.</a:t>
            </a:r>
          </a:p>
          <a:p>
            <a:pPr marL="342900" indent="-342900">
              <a:buFont typeface="Arial" panose="020B0604020202020204" pitchFamily="34" charset="0"/>
              <a:buChar char="•"/>
            </a:pPr>
            <a:endParaRPr lang="nb-NO" sz="2000"/>
          </a:p>
          <a:p>
            <a:pPr marL="342900" indent="-342900">
              <a:buFont typeface="Arial" panose="020B0604020202020204" pitchFamily="34" charset="0"/>
              <a:buChar char="•"/>
            </a:pPr>
            <a:endParaRPr lang="nb-NO" sz="2000"/>
          </a:p>
          <a:p>
            <a:pPr marL="342900" indent="-342900">
              <a:buFont typeface="Arial" panose="020B0604020202020204" pitchFamily="34" charset="0"/>
              <a:buChar char="•"/>
            </a:pPr>
            <a:r>
              <a:rPr lang="nb-NO" sz="2000"/>
              <a:t>Hvert hetteglass inneholder 10 doser på 0,5 ml. </a:t>
            </a:r>
          </a:p>
          <a:p>
            <a:pPr marL="342900" indent="-342900">
              <a:buFont typeface="Arial" panose="020B0604020202020204" pitchFamily="34" charset="0"/>
              <a:buChar char="•"/>
            </a:pPr>
            <a:endParaRPr lang="nb-NO" sz="2000"/>
          </a:p>
          <a:p>
            <a:pPr marL="342900" indent="-342900">
              <a:buFont typeface="Arial" panose="020B0604020202020204" pitchFamily="34" charset="0"/>
              <a:buChar char="•"/>
            </a:pPr>
            <a:r>
              <a:rPr lang="nb-NO" sz="2000"/>
              <a:t>Punktert hetteglass er holdbart i inntil 6 timer mellom 2-25 °C</a:t>
            </a:r>
          </a:p>
          <a:p>
            <a:endParaRPr lang="nb-NO" sz="2000"/>
          </a:p>
          <a:p>
            <a:pPr marL="342900" indent="-342900">
              <a:buFont typeface="Arial" panose="020B0604020202020204" pitchFamily="34" charset="0"/>
              <a:buChar char="•"/>
            </a:pPr>
            <a:r>
              <a:rPr lang="nb-NO" sz="2000"/>
              <a:t>Grunnvaksinering oppnås etter to doser satt med minimum 21 dagers intervall</a:t>
            </a:r>
          </a:p>
          <a:p>
            <a:endParaRPr lang="nb-NO" sz="2000"/>
          </a:p>
          <a:p>
            <a:r>
              <a:rPr lang="nb-NO" sz="2800"/>
              <a:t>Inspiser hetteglasset:</a:t>
            </a:r>
          </a:p>
          <a:p>
            <a:endParaRPr lang="nb-NO" sz="800"/>
          </a:p>
          <a:p>
            <a:pPr marL="342900" indent="-342900">
              <a:buFont typeface="Arial" panose="020B0604020202020204" pitchFamily="34" charset="0"/>
              <a:buChar char="•"/>
            </a:pPr>
            <a:r>
              <a:rPr lang="nb-NO" sz="2000"/>
              <a:t>Virvle forsiktig multidosehetteglasset før og mellom opptrekk av hver dose. Skal ikke ristes. </a:t>
            </a:r>
          </a:p>
          <a:p>
            <a:pPr marL="342900" indent="-342900">
              <a:buFont typeface="Arial" panose="020B0604020202020204" pitchFamily="34" charset="0"/>
              <a:buChar char="•"/>
            </a:pPr>
            <a:endParaRPr lang="nb-NO" sz="2000"/>
          </a:p>
          <a:p>
            <a:pPr marL="342900" indent="-342900">
              <a:buFont typeface="Arial" panose="020B0604020202020204" pitchFamily="34" charset="0"/>
              <a:buChar char="•"/>
            </a:pPr>
            <a:r>
              <a:rPr lang="nb-NO" sz="2000"/>
              <a:t>Hvert multidosehetteglass inneholder en fargeløs til svakt gul, klar til svakt opaliserende </a:t>
            </a:r>
          </a:p>
          <a:p>
            <a:r>
              <a:rPr lang="nb-NO" sz="2000"/>
              <a:t>dispersjon uten synlige partikler. </a:t>
            </a:r>
          </a:p>
          <a:p>
            <a:endParaRPr lang="nb-NO" sz="2000"/>
          </a:p>
          <a:p>
            <a:pPr marL="342900" indent="-342900">
              <a:buFont typeface="Arial" panose="020B0604020202020204" pitchFamily="34" charset="0"/>
              <a:buChar char="•"/>
            </a:pPr>
            <a:r>
              <a:rPr lang="nb-NO" sz="2000"/>
              <a:t>Inspiser innholdet i hetteglasset visuelt for andre synlige partikler og/eller misfarging før </a:t>
            </a:r>
          </a:p>
          <a:p>
            <a:r>
              <a:rPr lang="nb-NO" sz="2000"/>
              <a:t>administrering. Ikke administrer vaksinen hvis noen av dem er til stede. </a:t>
            </a:r>
          </a:p>
        </p:txBody>
      </p:sp>
    </p:spTree>
    <p:extLst>
      <p:ext uri="{BB962C8B-B14F-4D97-AF65-F5344CB8AC3E}">
        <p14:creationId xmlns:p14="http://schemas.microsoft.com/office/powerpoint/2010/main" val="4248308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8DBCA5A-5393-4623-91C2-432ED6F44D19}"/>
              </a:ext>
            </a:extLst>
          </p:cNvPr>
          <p:cNvSpPr>
            <a:spLocks noGrp="1"/>
          </p:cNvSpPr>
          <p:nvPr>
            <p:ph type="title"/>
          </p:nvPr>
        </p:nvSpPr>
        <p:spPr/>
        <p:txBody>
          <a:bodyPr/>
          <a:lstStyle/>
          <a:p>
            <a:r>
              <a:rPr lang="nb-NO" b="1"/>
              <a:t>Vaksinasjon</a:t>
            </a:r>
          </a:p>
        </p:txBody>
      </p:sp>
      <p:sp>
        <p:nvSpPr>
          <p:cNvPr id="3" name="Undertittel 2">
            <a:extLst>
              <a:ext uri="{FF2B5EF4-FFF2-40B4-BE49-F238E27FC236}">
                <a16:creationId xmlns:a16="http://schemas.microsoft.com/office/drawing/2014/main" id="{EBD79631-40B6-4DD9-BA86-38F7B3E10B9A}"/>
              </a:ext>
            </a:extLst>
          </p:cNvPr>
          <p:cNvSpPr>
            <a:spLocks noGrp="1"/>
          </p:cNvSpPr>
          <p:nvPr>
            <p:ph idx="1"/>
          </p:nvPr>
        </p:nvSpPr>
        <p:spPr>
          <a:xfrm>
            <a:off x="961490" y="1428108"/>
            <a:ext cx="10515600" cy="4360733"/>
          </a:xfrm>
        </p:spPr>
        <p:txBody>
          <a:bodyPr>
            <a:normAutofit lnSpcReduction="10000"/>
          </a:bodyPr>
          <a:lstStyle/>
          <a:p>
            <a:r>
              <a:rPr lang="nb-NO"/>
              <a:t>Helsesykepleiere har i kraft av sin profesjon en selvstendig rett til å rekvirere og ordinere vaksiner </a:t>
            </a:r>
          </a:p>
          <a:p>
            <a:pPr marL="0" indent="0">
              <a:buNone/>
            </a:pPr>
            <a:endParaRPr lang="nb-NO"/>
          </a:p>
          <a:p>
            <a:r>
              <a:rPr lang="nb-NO"/>
              <a:t>Sykepleiere som skal vaksinere i koronavaksinasjonsprogrammet har gjennom forskriftsendring fått selvstendig rett til å rekvirere og derved ordinere koronavaksiner</a:t>
            </a:r>
          </a:p>
          <a:p>
            <a:pPr lvl="1"/>
            <a:r>
              <a:rPr lang="nb-NO"/>
              <a:t> </a:t>
            </a:r>
            <a:r>
              <a:rPr lang="nb-NO" u="sng">
                <a:hlinkClick r:id="rId2"/>
              </a:rPr>
              <a:t>§ 2-5a.</a:t>
            </a:r>
            <a:r>
              <a:rPr lang="nb-NO" i="1" u="sng">
                <a:hlinkClick r:id="rId2"/>
              </a:rPr>
              <a:t>Sykepleieres rett til rekvirering</a:t>
            </a:r>
            <a:endParaRPr lang="nb-NO" i="1" u="sng"/>
          </a:p>
          <a:p>
            <a:pPr lvl="1"/>
            <a:r>
              <a:rPr lang="nb-NO">
                <a:hlinkClick r:id="rId3"/>
              </a:rPr>
              <a:t>https://www.fhi.no/contentassets/c193017bb7fe4fa5b32833bceeda9753/informasjonsbrev-nr-10-i-koronavaksinasjonsprogrammet.pdf</a:t>
            </a:r>
            <a:endParaRPr lang="nb-NO"/>
          </a:p>
          <a:p>
            <a:pPr marL="457051" lvl="1" indent="0">
              <a:buNone/>
            </a:pPr>
            <a:endParaRPr lang="nb-NO"/>
          </a:p>
          <a:p>
            <a:r>
              <a:rPr lang="nb-NO"/>
              <a:t>Ved all vaksinasjon skal det i tillegg til vaksinatør minimum være èn medhjelper til stede. Dette for å kunne håndtere evt bivirkninger og tilkalle nødvendig hjelp. </a:t>
            </a:r>
          </a:p>
        </p:txBody>
      </p:sp>
      <p:sp>
        <p:nvSpPr>
          <p:cNvPr id="2" name="Plassholder for bunntekst 1">
            <a:extLst>
              <a:ext uri="{FF2B5EF4-FFF2-40B4-BE49-F238E27FC236}">
                <a16:creationId xmlns:a16="http://schemas.microsoft.com/office/drawing/2014/main" id="{67884434-178C-4093-B4DB-6DA232F33B7D}"/>
              </a:ext>
            </a:extLst>
          </p:cNvPr>
          <p:cNvSpPr>
            <a:spLocks noGrp="1"/>
          </p:cNvSpPr>
          <p:nvPr>
            <p:ph type="ftr" sz="quarter" idx="11"/>
          </p:nvPr>
        </p:nvSpPr>
        <p:spPr/>
        <p:txBody>
          <a:bodyPr/>
          <a:lstStyle/>
          <a:p>
            <a:r>
              <a:rPr lang="en-US" err="1"/>
              <a:t>Utarbeidet</a:t>
            </a:r>
            <a:r>
              <a:rPr lang="en-US"/>
              <a:t> for </a:t>
            </a:r>
            <a:r>
              <a:rPr lang="en-US" err="1"/>
              <a:t>bruk</a:t>
            </a:r>
            <a:r>
              <a:rPr lang="en-US"/>
              <a:t> i Bergen </a:t>
            </a:r>
            <a:r>
              <a:rPr lang="en-US" err="1"/>
              <a:t>kommune</a:t>
            </a:r>
            <a:endParaRPr lang="en-US"/>
          </a:p>
        </p:txBody>
      </p:sp>
    </p:spTree>
    <p:extLst>
      <p:ext uri="{BB962C8B-B14F-4D97-AF65-F5344CB8AC3E}">
        <p14:creationId xmlns:p14="http://schemas.microsoft.com/office/powerpoint/2010/main" val="3876674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E2A4B17A-92FE-4558-A6A0-C86FC9BB5A9F}"/>
              </a:ext>
            </a:extLst>
          </p:cNvPr>
          <p:cNvSpPr>
            <a:spLocks noGrp="1"/>
          </p:cNvSpPr>
          <p:nvPr>
            <p:ph type="ftr" sz="quarter" idx="11"/>
          </p:nvPr>
        </p:nvSpPr>
        <p:spPr/>
        <p:txBody>
          <a:bodyPr/>
          <a:lstStyle/>
          <a:p>
            <a:r>
              <a:rPr lang="en-US"/>
              <a:t>Utarbeidet for bruk i Bergen kommune</a:t>
            </a:r>
          </a:p>
        </p:txBody>
      </p:sp>
      <p:sp>
        <p:nvSpPr>
          <p:cNvPr id="4" name="TekstSylinder 3">
            <a:extLst>
              <a:ext uri="{FF2B5EF4-FFF2-40B4-BE49-F238E27FC236}">
                <a16:creationId xmlns:a16="http://schemas.microsoft.com/office/drawing/2014/main" id="{8FBA71F0-5A68-4DA8-AF34-6A7FD762796A}"/>
              </a:ext>
            </a:extLst>
          </p:cNvPr>
          <p:cNvSpPr txBox="1"/>
          <p:nvPr/>
        </p:nvSpPr>
        <p:spPr>
          <a:xfrm>
            <a:off x="560772" y="148208"/>
            <a:ext cx="11070455" cy="6093976"/>
          </a:xfrm>
          <a:prstGeom prst="rect">
            <a:avLst/>
          </a:prstGeom>
          <a:noFill/>
        </p:spPr>
        <p:txBody>
          <a:bodyPr wrap="square">
            <a:spAutoFit/>
          </a:bodyPr>
          <a:lstStyle/>
          <a:p>
            <a:r>
              <a:rPr lang="nb-NO" sz="2800"/>
              <a:t>Klargjøring for bruk:</a:t>
            </a:r>
          </a:p>
          <a:p>
            <a:endParaRPr lang="nb-NO" sz="1000"/>
          </a:p>
          <a:p>
            <a:pPr marL="342900" indent="-342900">
              <a:buFont typeface="Arial" panose="020B0604020202020204" pitchFamily="34" charset="0"/>
              <a:buChar char="•"/>
            </a:pPr>
            <a:r>
              <a:rPr lang="nb-NO" sz="2000"/>
              <a:t>Vaksinen er klar til bruk. </a:t>
            </a:r>
          </a:p>
          <a:p>
            <a:pPr marL="342900" indent="-342900">
              <a:buFont typeface="Arial" panose="020B0604020202020204" pitchFamily="34" charset="0"/>
              <a:buChar char="•"/>
            </a:pPr>
            <a:endParaRPr lang="nb-NO" sz="2000"/>
          </a:p>
          <a:p>
            <a:pPr marL="342900" indent="-342900">
              <a:buFont typeface="Arial" panose="020B0604020202020204" pitchFamily="34" charset="0"/>
              <a:buChar char="•"/>
            </a:pPr>
            <a:r>
              <a:rPr lang="nb-NO" sz="2000"/>
              <a:t>Uåpnet vaksine skal oppbevares ved 2 °C til 8 °C og oppbevares i ytteresken for å beskytte </a:t>
            </a:r>
          </a:p>
          <a:p>
            <a:r>
              <a:rPr lang="nb-NO" sz="2000"/>
              <a:t>mot lys. </a:t>
            </a:r>
          </a:p>
          <a:p>
            <a:endParaRPr lang="nb-NO" sz="2000"/>
          </a:p>
          <a:p>
            <a:pPr marL="342900" indent="-342900">
              <a:buFont typeface="Arial" panose="020B0604020202020204" pitchFamily="34" charset="0"/>
              <a:buChar char="•"/>
            </a:pPr>
            <a:r>
              <a:rPr lang="nb-NO" sz="2000"/>
              <a:t>Umiddelbart før bruk skal hetteglasset med vaksinen tas ut av esken i kjøleskapet. </a:t>
            </a:r>
          </a:p>
          <a:p>
            <a:pPr marL="342900" indent="-342900">
              <a:buFont typeface="Arial" panose="020B0604020202020204" pitchFamily="34" charset="0"/>
              <a:buChar char="•"/>
            </a:pPr>
            <a:endParaRPr lang="nb-NO" sz="2000"/>
          </a:p>
          <a:p>
            <a:pPr marL="342900" indent="-342900">
              <a:buFont typeface="Arial" panose="020B0604020202020204" pitchFamily="34" charset="0"/>
              <a:buChar char="•"/>
            </a:pPr>
            <a:r>
              <a:rPr lang="nb-NO" sz="2000"/>
              <a:t>Registrer dato og klokkeslett for kassering på etiketten på hetteglasset. Brukes innen 6 timer </a:t>
            </a:r>
          </a:p>
          <a:p>
            <a:r>
              <a:rPr lang="nb-NO" sz="2000"/>
              <a:t>etter første punktering. </a:t>
            </a:r>
          </a:p>
          <a:p>
            <a:endParaRPr lang="nb-NO" sz="2800"/>
          </a:p>
          <a:p>
            <a:r>
              <a:rPr lang="nb-NO" sz="2800"/>
              <a:t>Administrer vaksinen:</a:t>
            </a:r>
          </a:p>
          <a:p>
            <a:endParaRPr lang="nb-NO" sz="800"/>
          </a:p>
          <a:p>
            <a:pPr marL="342900" indent="-342900">
              <a:buFont typeface="Arial" panose="020B0604020202020204" pitchFamily="34" charset="0"/>
              <a:buChar char="•"/>
            </a:pPr>
            <a:r>
              <a:rPr lang="nb-NO" sz="2000"/>
              <a:t>En ekstra overfylling er inkludert i hvert hetteglass for å sikre at maksimalt ti (10) doser på    0,5 ml hver kan trekkes opp. </a:t>
            </a:r>
          </a:p>
          <a:p>
            <a:endParaRPr lang="nb-NO" sz="2000"/>
          </a:p>
          <a:p>
            <a:pPr marL="342900" indent="-342900">
              <a:buFont typeface="Arial" panose="020B0604020202020204" pitchFamily="34" charset="0"/>
              <a:buChar char="•"/>
            </a:pPr>
            <a:r>
              <a:rPr lang="nb-NO" sz="2000"/>
              <a:t>Hver 0,5 ml dose trekkes opp med en steril nål og steril sprøyte. Vaksinen skal administreres </a:t>
            </a:r>
          </a:p>
          <a:p>
            <a:r>
              <a:rPr lang="nb-NO" sz="2000"/>
              <a:t>ved intramuskulær injeksjon, foretrukket injeksjonssted er deltamuskelen i overarmen.</a:t>
            </a:r>
          </a:p>
        </p:txBody>
      </p:sp>
    </p:spTree>
    <p:extLst>
      <p:ext uri="{BB962C8B-B14F-4D97-AF65-F5344CB8AC3E}">
        <p14:creationId xmlns:p14="http://schemas.microsoft.com/office/powerpoint/2010/main" val="3267125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287BAEA-ED23-4E0D-B869-343881BFCAE4}"/>
              </a:ext>
            </a:extLst>
          </p:cNvPr>
          <p:cNvSpPr>
            <a:spLocks noGrp="1"/>
          </p:cNvSpPr>
          <p:nvPr>
            <p:ph type="title"/>
          </p:nvPr>
        </p:nvSpPr>
        <p:spPr>
          <a:xfrm>
            <a:off x="838200" y="469126"/>
            <a:ext cx="10515600" cy="5438513"/>
          </a:xfrm>
        </p:spPr>
        <p:txBody>
          <a:bodyPr/>
          <a:lstStyle/>
          <a:p>
            <a:pPr algn="ctr"/>
            <a:r>
              <a:rPr lang="nb-NO" sz="8000" b="1">
                <a:solidFill>
                  <a:schemeClr val="bg1"/>
                </a:solidFill>
              </a:rPr>
              <a:t>Injeksjonsteknikk og injeksjonssted</a:t>
            </a:r>
          </a:p>
        </p:txBody>
      </p:sp>
    </p:spTree>
    <p:extLst>
      <p:ext uri="{BB962C8B-B14F-4D97-AF65-F5344CB8AC3E}">
        <p14:creationId xmlns:p14="http://schemas.microsoft.com/office/powerpoint/2010/main" val="359237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43E76D-5E96-4A73-A4BB-2D680FA1379F}"/>
              </a:ext>
            </a:extLst>
          </p:cNvPr>
          <p:cNvSpPr>
            <a:spLocks noGrp="1"/>
          </p:cNvSpPr>
          <p:nvPr>
            <p:ph type="title"/>
          </p:nvPr>
        </p:nvSpPr>
        <p:spPr>
          <a:xfrm>
            <a:off x="838200" y="49139"/>
            <a:ext cx="10515600" cy="1103798"/>
          </a:xfrm>
        </p:spPr>
        <p:txBody>
          <a:bodyPr>
            <a:normAutofit/>
          </a:bodyPr>
          <a:lstStyle/>
          <a:p>
            <a:r>
              <a:rPr lang="nb-NO"/>
              <a:t>Injeksjonsteknikk</a:t>
            </a:r>
          </a:p>
        </p:txBody>
      </p:sp>
      <p:sp>
        <p:nvSpPr>
          <p:cNvPr id="3" name="Plassholder for innhold 2">
            <a:extLst>
              <a:ext uri="{FF2B5EF4-FFF2-40B4-BE49-F238E27FC236}">
                <a16:creationId xmlns:a16="http://schemas.microsoft.com/office/drawing/2014/main" id="{6B9AFADC-0AFA-4669-B025-6CFA5E9F14CA}"/>
              </a:ext>
            </a:extLst>
          </p:cNvPr>
          <p:cNvSpPr>
            <a:spLocks noGrp="1"/>
          </p:cNvSpPr>
          <p:nvPr>
            <p:ph idx="1"/>
          </p:nvPr>
        </p:nvSpPr>
        <p:spPr>
          <a:xfrm>
            <a:off x="838200" y="976045"/>
            <a:ext cx="10515600" cy="5280917"/>
          </a:xfrm>
        </p:spPr>
        <p:txBody>
          <a:bodyPr>
            <a:normAutofit fontScale="92500" lnSpcReduction="20000"/>
          </a:bodyPr>
          <a:lstStyle/>
          <a:p>
            <a:r>
              <a:rPr lang="nb-NO" sz="2400"/>
              <a:t>Injeksjon av vaksine er en aseptisk prosedyre, derfor kreves sterilt utstyr og rene hender. Hansker og munnbind er ikke påkrevet. Det er ikke dokumentert at desinfeksjon før subkutane og intramuskulære injeksjoner reduserer infeksjonsrisikoen. Hvis huden desinfiseres før selve injeksjonen, anbefales det å bruke 70% alkohol. Etter  desinfeksjon må huden få tid til å bli helt tørr før det stikkes. </a:t>
            </a:r>
          </a:p>
          <a:p>
            <a:r>
              <a:rPr lang="nb-NO" sz="2400"/>
              <a:t>Korrekt injeksjonsteknikk kan være avgjørende for at vaksinen skal ha den ønskede effekt. Vaksiner som skal gis intrakutant (i.c.) eller intramuskulært (i.m.), kan miste mye av effekten hvis de injiseres subkutant (s.c.). Lokale bivirkninger kan bli mer uttalt ved feil injeksjonsdybde. Spesielt hvis det skulle oppstå en uønsket hendelse etter vaksinasjon, er det godt å kunne vise til at korrekte prosedyrer er fulgt. </a:t>
            </a:r>
          </a:p>
          <a:p>
            <a:r>
              <a:rPr lang="nb-NO" sz="2400"/>
              <a:t>Ingen vaksiner skal injiseres i blodårer. Det anbefales likevel ikke å aspirere før intramuskulær- og subkutan vaksineinjeksjon forutsatt at vaksinen settes på riktig måte.</a:t>
            </a:r>
          </a:p>
          <a:p>
            <a:r>
              <a:rPr lang="nb-NO" sz="2400"/>
              <a:t>Koronavaksinen settes intramuskulært i deltoidmuskelen (overarm). Størrelse på kanyle og hvor dypt den skal settes for å nå inn i muskelen vurderes utfra pasientens hold. NB! </a:t>
            </a:r>
            <a:r>
              <a:rPr lang="nb-NO" sz="2400" b="1"/>
              <a:t>Ikke løft huden</a:t>
            </a:r>
            <a:r>
              <a:rPr lang="nb-NO" sz="2400"/>
              <a:t>, da risikoen blir stor for at vaksinen settes </a:t>
            </a:r>
            <a:r>
              <a:rPr lang="nb-NO" sz="2400" err="1"/>
              <a:t>s.c</a:t>
            </a:r>
            <a:r>
              <a:rPr lang="nb-NO" sz="2400"/>
              <a:t> </a:t>
            </a:r>
          </a:p>
        </p:txBody>
      </p:sp>
      <p:sp>
        <p:nvSpPr>
          <p:cNvPr id="4" name="Plassholder for bunntekst 3">
            <a:extLst>
              <a:ext uri="{FF2B5EF4-FFF2-40B4-BE49-F238E27FC236}">
                <a16:creationId xmlns:a16="http://schemas.microsoft.com/office/drawing/2014/main" id="{390D38B0-F646-4073-AC5F-01A56067AF42}"/>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4129549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3AACFF-A1EC-4526-9ECD-22C58BBE660B}"/>
              </a:ext>
            </a:extLst>
          </p:cNvPr>
          <p:cNvSpPr>
            <a:spLocks noGrp="1"/>
          </p:cNvSpPr>
          <p:nvPr>
            <p:ph type="title"/>
          </p:nvPr>
        </p:nvSpPr>
        <p:spPr>
          <a:xfrm>
            <a:off x="831851" y="101601"/>
            <a:ext cx="10515600" cy="1193799"/>
          </a:xfrm>
        </p:spPr>
        <p:txBody>
          <a:bodyPr anchor="b">
            <a:normAutofit/>
          </a:bodyPr>
          <a:lstStyle/>
          <a:p>
            <a:r>
              <a:rPr lang="nb-NO"/>
              <a:t>Injeksjonsteknikk - forts</a:t>
            </a:r>
          </a:p>
        </p:txBody>
      </p:sp>
      <p:sp>
        <p:nvSpPr>
          <p:cNvPr id="3" name="Plassholder for innhold 2">
            <a:extLst>
              <a:ext uri="{FF2B5EF4-FFF2-40B4-BE49-F238E27FC236}">
                <a16:creationId xmlns:a16="http://schemas.microsoft.com/office/drawing/2014/main" id="{F230783F-A741-4183-BFE5-31E6166EB595}"/>
              </a:ext>
            </a:extLst>
          </p:cNvPr>
          <p:cNvSpPr>
            <a:spLocks noGrp="1"/>
          </p:cNvSpPr>
          <p:nvPr>
            <p:ph type="body" idx="1"/>
          </p:nvPr>
        </p:nvSpPr>
        <p:spPr>
          <a:xfrm>
            <a:off x="831851" y="1524000"/>
            <a:ext cx="10515600" cy="5067300"/>
          </a:xfrm>
        </p:spPr>
        <p:txBody>
          <a:bodyPr>
            <a:noAutofit/>
          </a:bodyPr>
          <a:lstStyle/>
          <a:p>
            <a:pPr marL="342900" indent="-342900">
              <a:buFont typeface="Arial" panose="020B0604020202020204" pitchFamily="34" charset="0"/>
              <a:buChar char="•"/>
            </a:pPr>
            <a:r>
              <a:rPr lang="nb-NO" sz="2400">
                <a:solidFill>
                  <a:schemeClr val="tx1"/>
                </a:solidFill>
              </a:rPr>
              <a:t>Det er ikke nødvendig å fjerne luftboblen i ferdigfylte sprøyter før injeksjon.</a:t>
            </a:r>
          </a:p>
          <a:p>
            <a:pPr marL="342900" indent="-342900">
              <a:buFont typeface="Arial" panose="020B0604020202020204" pitchFamily="34" charset="0"/>
              <a:buChar char="•"/>
            </a:pPr>
            <a:r>
              <a:rPr lang="nb-NO" sz="2400">
                <a:solidFill>
                  <a:schemeClr val="tx1"/>
                </a:solidFill>
              </a:rPr>
              <a:t>Sprøyter som trekkes opp før bruk bør tømmes for luft før injeksjon.</a:t>
            </a:r>
          </a:p>
          <a:p>
            <a:pPr marL="342900" indent="-342900">
              <a:buFont typeface="Arial" panose="020B0604020202020204" pitchFamily="34" charset="0"/>
              <a:buChar char="•"/>
            </a:pPr>
            <a:r>
              <a:rPr lang="nb-NO" sz="2400">
                <a:solidFill>
                  <a:schemeClr val="tx1"/>
                </a:solidFill>
              </a:rPr>
              <a:t>Langsom injeksjon (f. eks. 10 sekunder) gir vanligvis mindre smerte enn rask injeksjon. </a:t>
            </a:r>
          </a:p>
          <a:p>
            <a:pPr marL="342900" indent="-342900">
              <a:buFont typeface="Arial" panose="020B0604020202020204" pitchFamily="34" charset="0"/>
              <a:buChar char="•"/>
            </a:pPr>
            <a:r>
              <a:rPr lang="nb-NO" sz="2400">
                <a:solidFill>
                  <a:schemeClr val="tx1"/>
                </a:solidFill>
              </a:rPr>
              <a:t>Etter injeksjon bør all videre håndtering av skarpt utstyr gjøres med én-håndsteknikk </a:t>
            </a:r>
          </a:p>
          <a:p>
            <a:pPr marL="342900" indent="-342900">
              <a:buFont typeface="Arial" panose="020B0604020202020204" pitchFamily="34" charset="0"/>
              <a:buChar char="•"/>
            </a:pPr>
            <a:r>
              <a:rPr lang="nb-NO" sz="2400">
                <a:solidFill>
                  <a:schemeClr val="tx1"/>
                </a:solidFill>
              </a:rPr>
              <a:t>Alle aluminiumsholdige vaksiner injiseres intramuskulært for å redusere risikoen for store lokalreaksjoner. Også tendensen til granulomdannelse er høyere i subkutant fettvev enn i muskelvev. </a:t>
            </a:r>
          </a:p>
          <a:p>
            <a:pPr marL="342900" indent="-342900">
              <a:buFont typeface="Arial" panose="020B0604020202020204" pitchFamily="34" charset="0"/>
              <a:buChar char="•"/>
            </a:pPr>
            <a:r>
              <a:rPr lang="nb-NO" sz="2400">
                <a:solidFill>
                  <a:schemeClr val="tx1"/>
                </a:solidFill>
              </a:rPr>
              <a:t>Det er sjelden nødvendig å skifte fra opptrekkskanyle til injeksjonskanyle (unntatt for intrakutane injeksjoner, der kanylen er for tynn til å brukes som opptrekkskanyle). Skifte av kanyle påvirker ikke forekomsten av lokalreaksjoner.</a:t>
            </a:r>
          </a:p>
        </p:txBody>
      </p:sp>
      <p:sp>
        <p:nvSpPr>
          <p:cNvPr id="4" name="Plassholder for bunntekst 3">
            <a:extLst>
              <a:ext uri="{FF2B5EF4-FFF2-40B4-BE49-F238E27FC236}">
                <a16:creationId xmlns:a16="http://schemas.microsoft.com/office/drawing/2014/main" id="{57B72B6E-D71A-4D34-A5A4-0B118F03517F}"/>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2395526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45FF85-A6B4-4426-B0A9-8A5F3116B248}"/>
              </a:ext>
            </a:extLst>
          </p:cNvPr>
          <p:cNvSpPr>
            <a:spLocks noGrp="1"/>
          </p:cNvSpPr>
          <p:nvPr>
            <p:ph type="title"/>
          </p:nvPr>
        </p:nvSpPr>
        <p:spPr>
          <a:xfrm>
            <a:off x="838200" y="469127"/>
            <a:ext cx="10515600" cy="1103798"/>
          </a:xfrm>
        </p:spPr>
        <p:txBody>
          <a:bodyPr anchor="ctr">
            <a:normAutofit/>
          </a:bodyPr>
          <a:lstStyle/>
          <a:p>
            <a:r>
              <a:rPr lang="nb-NO"/>
              <a:t>Injeksjonssted</a:t>
            </a:r>
          </a:p>
        </p:txBody>
      </p:sp>
      <p:pic>
        <p:nvPicPr>
          <p:cNvPr id="5" name="Bilde 4">
            <a:extLst>
              <a:ext uri="{FF2B5EF4-FFF2-40B4-BE49-F238E27FC236}">
                <a16:creationId xmlns:a16="http://schemas.microsoft.com/office/drawing/2014/main" id="{1F82AA6A-63A6-494D-933E-1093153543D5}"/>
              </a:ext>
            </a:extLst>
          </p:cNvPr>
          <p:cNvPicPr>
            <a:picLocks noChangeAspect="1"/>
          </p:cNvPicPr>
          <p:nvPr/>
        </p:nvPicPr>
        <p:blipFill>
          <a:blip r:embed="rId2"/>
          <a:stretch>
            <a:fillRect/>
          </a:stretch>
        </p:blipFill>
        <p:spPr>
          <a:xfrm>
            <a:off x="1631952" y="1401372"/>
            <a:ext cx="3659867" cy="4055255"/>
          </a:xfrm>
          <a:prstGeom prst="rect">
            <a:avLst/>
          </a:prstGeom>
          <a:noFill/>
        </p:spPr>
      </p:pic>
      <p:sp>
        <p:nvSpPr>
          <p:cNvPr id="8" name="Content Placeholder 7">
            <a:extLst>
              <a:ext uri="{FF2B5EF4-FFF2-40B4-BE49-F238E27FC236}">
                <a16:creationId xmlns:a16="http://schemas.microsoft.com/office/drawing/2014/main" id="{F9D1FA37-DF21-4D36-890E-A5D444B42968}"/>
              </a:ext>
            </a:extLst>
          </p:cNvPr>
          <p:cNvSpPr>
            <a:spLocks noGrp="1"/>
          </p:cNvSpPr>
          <p:nvPr>
            <p:ph sz="half" idx="2"/>
          </p:nvPr>
        </p:nvSpPr>
        <p:spPr>
          <a:xfrm>
            <a:off x="6172200" y="1825626"/>
            <a:ext cx="5181600" cy="4055255"/>
          </a:xfrm>
        </p:spPr>
        <p:txBody>
          <a:bodyPr>
            <a:normAutofit/>
          </a:bodyPr>
          <a:lstStyle/>
          <a:p>
            <a:r>
              <a:rPr lang="nb-NO" b="1"/>
              <a:t>Intramuskulære vaksineinjeksjo­ner</a:t>
            </a:r>
            <a:r>
              <a:rPr lang="nb-NO"/>
              <a:t> settes vanligvis i deltoidmuskelen (personer over 1-2 år) eller på lårets for- eller lateral­side (barn under 1-2 år). </a:t>
            </a:r>
          </a:p>
          <a:p>
            <a:r>
              <a:rPr lang="nb-NO"/>
              <a:t>Det er viktig å holde seg til riktig område for å unngå å treffe nerver, blodkar eller sener. </a:t>
            </a:r>
          </a:p>
          <a:p>
            <a:endParaRPr lang="en-US"/>
          </a:p>
        </p:txBody>
      </p:sp>
      <p:sp>
        <p:nvSpPr>
          <p:cNvPr id="4" name="Plassholder for bunntekst 3">
            <a:extLst>
              <a:ext uri="{FF2B5EF4-FFF2-40B4-BE49-F238E27FC236}">
                <a16:creationId xmlns:a16="http://schemas.microsoft.com/office/drawing/2014/main" id="{AD32A765-7F63-4EF3-B302-F874FA682FDA}"/>
              </a:ext>
            </a:extLst>
          </p:cNvPr>
          <p:cNvSpPr>
            <a:spLocks noGrp="1"/>
          </p:cNvSpPr>
          <p:nvPr>
            <p:ph type="ftr" sz="quarter" idx="11"/>
          </p:nvPr>
        </p:nvSpPr>
        <p:spPr>
          <a:xfrm>
            <a:off x="1631952" y="6351355"/>
            <a:ext cx="6521449" cy="184666"/>
          </a:xfrm>
        </p:spPr>
        <p:txBody>
          <a:bodyPr wrap="square" anchor="ctr">
            <a:normAutofit/>
          </a:bodyPr>
          <a:lstStyle/>
          <a:p>
            <a:pPr>
              <a:spcAft>
                <a:spcPts val="600"/>
              </a:spcAft>
            </a:pPr>
            <a:r>
              <a:rPr lang="en-US"/>
              <a:t>Utarbeidet for bruk i Bergen kommune</a:t>
            </a:r>
          </a:p>
        </p:txBody>
      </p:sp>
    </p:spTree>
    <p:extLst>
      <p:ext uri="{BB962C8B-B14F-4D97-AF65-F5344CB8AC3E}">
        <p14:creationId xmlns:p14="http://schemas.microsoft.com/office/powerpoint/2010/main" val="2109105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287BAEA-ED23-4E0D-B869-343881BFCAE4}"/>
              </a:ext>
            </a:extLst>
          </p:cNvPr>
          <p:cNvSpPr>
            <a:spLocks noGrp="1"/>
          </p:cNvSpPr>
          <p:nvPr>
            <p:ph type="title"/>
          </p:nvPr>
        </p:nvSpPr>
        <p:spPr>
          <a:xfrm>
            <a:off x="838200" y="469126"/>
            <a:ext cx="10515600" cy="5438513"/>
          </a:xfrm>
        </p:spPr>
        <p:txBody>
          <a:bodyPr/>
          <a:lstStyle/>
          <a:p>
            <a:pPr algn="ctr"/>
            <a:r>
              <a:rPr lang="nb-NO" sz="8000" b="1">
                <a:solidFill>
                  <a:schemeClr val="bg1"/>
                </a:solidFill>
              </a:rPr>
              <a:t>Bivirkninger etter vaksinasjon</a:t>
            </a:r>
          </a:p>
        </p:txBody>
      </p:sp>
    </p:spTree>
    <p:extLst>
      <p:ext uri="{BB962C8B-B14F-4D97-AF65-F5344CB8AC3E}">
        <p14:creationId xmlns:p14="http://schemas.microsoft.com/office/powerpoint/2010/main" val="2983211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935A41-9E4B-41B2-B6EB-2ED4ECD5619F}"/>
              </a:ext>
            </a:extLst>
          </p:cNvPr>
          <p:cNvSpPr>
            <a:spLocks noGrp="1"/>
          </p:cNvSpPr>
          <p:nvPr>
            <p:ph type="title"/>
          </p:nvPr>
        </p:nvSpPr>
        <p:spPr>
          <a:xfrm>
            <a:off x="838200" y="109531"/>
            <a:ext cx="10515600" cy="1103798"/>
          </a:xfrm>
        </p:spPr>
        <p:txBody>
          <a:bodyPr>
            <a:normAutofit/>
          </a:bodyPr>
          <a:lstStyle/>
          <a:p>
            <a:r>
              <a:rPr lang="nb-NO"/>
              <a:t>Bivirkninger etter vaksinasjon</a:t>
            </a:r>
          </a:p>
        </p:txBody>
      </p:sp>
      <p:sp>
        <p:nvSpPr>
          <p:cNvPr id="3" name="Plassholder for innhold 2">
            <a:extLst>
              <a:ext uri="{FF2B5EF4-FFF2-40B4-BE49-F238E27FC236}">
                <a16:creationId xmlns:a16="http://schemas.microsoft.com/office/drawing/2014/main" id="{C9160C5D-0370-484B-A124-80069556E8C8}"/>
              </a:ext>
            </a:extLst>
          </p:cNvPr>
          <p:cNvSpPr>
            <a:spLocks noGrp="1"/>
          </p:cNvSpPr>
          <p:nvPr>
            <p:ph idx="1"/>
          </p:nvPr>
        </p:nvSpPr>
        <p:spPr>
          <a:xfrm>
            <a:off x="838200" y="1213329"/>
            <a:ext cx="10515600" cy="5486399"/>
          </a:xfrm>
        </p:spPr>
        <p:txBody>
          <a:bodyPr vert="horz" lIns="45720" tIns="45720" rIns="45720" bIns="45720" rtlCol="0" anchor="t">
            <a:normAutofit/>
          </a:bodyPr>
          <a:lstStyle/>
          <a:p>
            <a:r>
              <a:rPr lang="nb-NO" sz="2000"/>
              <a:t>Selv om vaksiner er blant de legemidlene som gir færrest bivirkninger, kan både barn og voksne få uønskede reaksjoner etter vaksinasjon. De fleste symptomene kommer innen et døgn, men noen kommer senere.</a:t>
            </a:r>
          </a:p>
          <a:p>
            <a:r>
              <a:rPr lang="nb-NO" sz="2000"/>
              <a:t>Lite alvorlige hendelser (for eksempel hevelse og ømhet på stikkstedet og moderat feber) er forholdsvis vanlig. Dette går over i løpet av noen timer til dager uten noen spesiell behandling.</a:t>
            </a:r>
          </a:p>
          <a:p>
            <a:r>
              <a:rPr lang="nb-NO" sz="2000"/>
              <a:t>I svært sjeldne tilfeller kan noen få alvorlige allergiske reaksjoner etter vaksinasjon. Symptomer på dette er elveblest/</a:t>
            </a:r>
            <a:r>
              <a:rPr lang="nb-NO" sz="2000" err="1"/>
              <a:t>urtikaria</a:t>
            </a:r>
            <a:r>
              <a:rPr lang="nb-NO" sz="2000"/>
              <a:t> (kløende utslett, blemmer) over hele kroppen og pusteproblemer.</a:t>
            </a:r>
          </a:p>
          <a:p>
            <a:r>
              <a:rPr lang="nb-NO" sz="2000"/>
              <a:t>Alle som har blitt vaksinert og som opplever mer enn lette bivirkninger skal ta kontakt med lege for vurdering!</a:t>
            </a:r>
          </a:p>
          <a:p>
            <a:r>
              <a:rPr lang="nb-NO" sz="2000"/>
              <a:t>Feber over 39 grader og/eller nedsatt allmenntilstand kan være tegn på alvorlig sykdom og behøver ikke være reaksjon på vaksinen. Ta derfor alltid kontakt med lege hvis du er bekymret for din egen eller ditt barns helse.</a:t>
            </a:r>
          </a:p>
          <a:p>
            <a:r>
              <a:rPr lang="nb-NO" sz="2000"/>
              <a:t>Alle bivirkninger er meldepliktige av den som observerer bivirkningen eller får bivirkningen meldt på </a:t>
            </a:r>
            <a:r>
              <a:rPr lang="nb-NO" sz="2000">
                <a:hlinkClick r:id="rId2"/>
              </a:rPr>
              <a:t>www.melde.no</a:t>
            </a:r>
            <a:r>
              <a:rPr lang="nb-NO" sz="2000"/>
              <a:t> </a:t>
            </a:r>
            <a:r>
              <a:rPr lang="nb-NO" sz="2000" b="1"/>
              <a:t>NB! Pålogging med </a:t>
            </a:r>
            <a:r>
              <a:rPr lang="nb-NO" sz="2000" b="1" err="1"/>
              <a:t>BankId</a:t>
            </a:r>
            <a:r>
              <a:rPr lang="nb-NO" sz="2000" b="1"/>
              <a:t> </a:t>
            </a:r>
          </a:p>
        </p:txBody>
      </p:sp>
      <p:sp>
        <p:nvSpPr>
          <p:cNvPr id="4" name="Plassholder for bunntekst 3">
            <a:extLst>
              <a:ext uri="{FF2B5EF4-FFF2-40B4-BE49-F238E27FC236}">
                <a16:creationId xmlns:a16="http://schemas.microsoft.com/office/drawing/2014/main" id="{3C450D34-B1CD-4AA5-8F82-857DF6336767}"/>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2247901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935A41-9E4B-41B2-B6EB-2ED4ECD5619F}"/>
              </a:ext>
            </a:extLst>
          </p:cNvPr>
          <p:cNvSpPr>
            <a:spLocks noGrp="1"/>
          </p:cNvSpPr>
          <p:nvPr>
            <p:ph type="title"/>
          </p:nvPr>
        </p:nvSpPr>
        <p:spPr>
          <a:xfrm>
            <a:off x="838200" y="26359"/>
            <a:ext cx="10515600" cy="682558"/>
          </a:xfrm>
        </p:spPr>
        <p:txBody>
          <a:bodyPr>
            <a:normAutofit/>
          </a:bodyPr>
          <a:lstStyle/>
          <a:p>
            <a:r>
              <a:rPr lang="nb-NO"/>
              <a:t>Bivirkninger fra </a:t>
            </a:r>
            <a:r>
              <a:rPr lang="nb-NO" err="1"/>
              <a:t>BioNTech</a:t>
            </a:r>
            <a:r>
              <a:rPr lang="nb-NO"/>
              <a:t> og Pfizer vaksinen</a:t>
            </a:r>
          </a:p>
        </p:txBody>
      </p:sp>
      <p:sp>
        <p:nvSpPr>
          <p:cNvPr id="3" name="Plassholder for innhold 2">
            <a:extLst>
              <a:ext uri="{FF2B5EF4-FFF2-40B4-BE49-F238E27FC236}">
                <a16:creationId xmlns:a16="http://schemas.microsoft.com/office/drawing/2014/main" id="{C9160C5D-0370-484B-A124-80069556E8C8}"/>
              </a:ext>
            </a:extLst>
          </p:cNvPr>
          <p:cNvSpPr>
            <a:spLocks noGrp="1"/>
          </p:cNvSpPr>
          <p:nvPr>
            <p:ph idx="1"/>
          </p:nvPr>
        </p:nvSpPr>
        <p:spPr>
          <a:xfrm>
            <a:off x="496584" y="616583"/>
            <a:ext cx="11198831" cy="6123263"/>
          </a:xfrm>
        </p:spPr>
        <p:txBody>
          <a:bodyPr vert="horz" lIns="45720" tIns="45720" rIns="45720" bIns="45720" rtlCol="0" anchor="t">
            <a:noAutofit/>
          </a:bodyPr>
          <a:lstStyle/>
          <a:p>
            <a:pPr marL="0" indent="0">
              <a:buNone/>
            </a:pPr>
            <a:r>
              <a:rPr lang="nb-NO" sz="2400">
                <a:solidFill>
                  <a:srgbClr val="000000"/>
                </a:solidFill>
              </a:rPr>
              <a:t>Informasjon om bivirkninger er hentet fra studier der deltagerne er fulgt opp i 6 uker etter 2. dose. De aller fleste bivirkningene oppsto 1-2 dager etter vaksinasjon, var milde/moderate og gikk over etter noen dager. Bivirkninger var generelt mildere blant personer ≥ 65 år. De vanligste rapporterte bivirkningene var:</a:t>
            </a:r>
          </a:p>
          <a:p>
            <a:pPr>
              <a:buFont typeface="Arial" panose="020B0604020202020204" pitchFamily="34" charset="0"/>
              <a:buChar char="•"/>
            </a:pPr>
            <a:r>
              <a:rPr lang="nb-NO" sz="2400">
                <a:solidFill>
                  <a:srgbClr val="000000"/>
                </a:solidFill>
              </a:rPr>
              <a:t>Smerter og rødhet på injeksjonsstedet</a:t>
            </a:r>
          </a:p>
          <a:p>
            <a:pPr>
              <a:buFont typeface="Arial" panose="020B0604020202020204" pitchFamily="34" charset="0"/>
              <a:buChar char="•"/>
            </a:pPr>
            <a:r>
              <a:rPr lang="nb-NO" sz="2400">
                <a:solidFill>
                  <a:srgbClr val="000000"/>
                </a:solidFill>
              </a:rPr>
              <a:t>Tretthet, hodepine, muskelsmerter, frysninger, leddsmerter, kvalme, feber</a:t>
            </a:r>
          </a:p>
          <a:p>
            <a:r>
              <a:rPr lang="nb-NO" sz="2400">
                <a:solidFill>
                  <a:srgbClr val="000000"/>
                </a:solidFill>
              </a:rPr>
              <a:t>Et mindre antall vaksinerte kan få mer kraftige lokale og systemiske bivirkninger. </a:t>
            </a:r>
          </a:p>
          <a:p>
            <a:r>
              <a:rPr lang="nb-NO" sz="2400">
                <a:solidFill>
                  <a:srgbClr val="000000"/>
                </a:solidFill>
              </a:rPr>
              <a:t>Fra studiene som er gjort hittil er det god kunnskap om vanlige og mindre vanlige bivirkninger i gruppene som har fått vaksine. Sjeldne bivirkninger kan ikke utelukkes.</a:t>
            </a:r>
          </a:p>
          <a:p>
            <a:r>
              <a:rPr lang="nb-NO" sz="2400" b="1">
                <a:solidFill>
                  <a:srgbClr val="000000"/>
                </a:solidFill>
              </a:rPr>
              <a:t>Vaksinatør er ansvarlig for at den vaksinerte er kjent med vanlige bivirkninger og når lege skal kontaktes/ oppsøkes!</a:t>
            </a:r>
          </a:p>
          <a:p>
            <a:r>
              <a:rPr lang="nb-NO" sz="2400" u="sng">
                <a:solidFill>
                  <a:srgbClr val="000000"/>
                </a:solidFill>
              </a:rPr>
              <a:t>Alle bivirkninger er meldepliktige</a:t>
            </a:r>
            <a:r>
              <a:rPr lang="nb-NO" sz="2400">
                <a:solidFill>
                  <a:srgbClr val="000000"/>
                </a:solidFill>
              </a:rPr>
              <a:t> av den som observerer bivirkningen eller får bivirkningen meldt på </a:t>
            </a:r>
            <a:r>
              <a:rPr lang="nb-NO" sz="2400">
                <a:solidFill>
                  <a:srgbClr val="000000"/>
                </a:solidFill>
                <a:hlinkClick r:id="rId2">
                  <a:extLst>
                    <a:ext uri="{A12FA001-AC4F-418D-AE19-62706E023703}">
                      <ahyp:hlinkClr xmlns:ahyp="http://schemas.microsoft.com/office/drawing/2018/hyperlinkcolor" val="tx"/>
                    </a:ext>
                  </a:extLst>
                </a:hlinkClick>
              </a:rPr>
              <a:t>www.melde.no</a:t>
            </a:r>
            <a:r>
              <a:rPr lang="nb-NO" sz="2400" b="1">
                <a:solidFill>
                  <a:srgbClr val="000000"/>
                </a:solidFill>
              </a:rPr>
              <a:t> NB! Pålogging med </a:t>
            </a:r>
            <a:r>
              <a:rPr lang="nb-NO" sz="2400" b="1" err="1">
                <a:solidFill>
                  <a:srgbClr val="000000"/>
                </a:solidFill>
              </a:rPr>
              <a:t>BankId</a:t>
            </a:r>
            <a:r>
              <a:rPr lang="nb-NO" sz="2400" b="1">
                <a:solidFill>
                  <a:srgbClr val="000000"/>
                </a:solidFill>
              </a:rPr>
              <a:t> </a:t>
            </a:r>
          </a:p>
          <a:p>
            <a:endParaRPr lang="nb-NO" sz="2000" b="1">
              <a:solidFill>
                <a:srgbClr val="000000"/>
              </a:solidFill>
            </a:endParaRPr>
          </a:p>
        </p:txBody>
      </p:sp>
      <p:sp>
        <p:nvSpPr>
          <p:cNvPr id="4" name="Plassholder for bunntekst 3">
            <a:extLst>
              <a:ext uri="{FF2B5EF4-FFF2-40B4-BE49-F238E27FC236}">
                <a16:creationId xmlns:a16="http://schemas.microsoft.com/office/drawing/2014/main" id="{399B20F2-891D-4D87-929D-8D417F86E951}"/>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447640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287BAEA-ED23-4E0D-B869-343881BFCAE4}"/>
              </a:ext>
            </a:extLst>
          </p:cNvPr>
          <p:cNvSpPr>
            <a:spLocks noGrp="1"/>
          </p:cNvSpPr>
          <p:nvPr>
            <p:ph type="title"/>
          </p:nvPr>
        </p:nvSpPr>
        <p:spPr>
          <a:xfrm>
            <a:off x="838200" y="469126"/>
            <a:ext cx="10515600" cy="5438513"/>
          </a:xfrm>
        </p:spPr>
        <p:txBody>
          <a:bodyPr/>
          <a:lstStyle/>
          <a:p>
            <a:pPr algn="ctr"/>
            <a:r>
              <a:rPr lang="nb-NO" sz="8000" b="1">
                <a:solidFill>
                  <a:schemeClr val="bg1"/>
                </a:solidFill>
              </a:rPr>
              <a:t>Anafylaksi</a:t>
            </a:r>
          </a:p>
        </p:txBody>
      </p:sp>
    </p:spTree>
    <p:extLst>
      <p:ext uri="{BB962C8B-B14F-4D97-AF65-F5344CB8AC3E}">
        <p14:creationId xmlns:p14="http://schemas.microsoft.com/office/powerpoint/2010/main" val="2800464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47DE95-CB65-489B-B033-EF03923173F1}"/>
              </a:ext>
            </a:extLst>
          </p:cNvPr>
          <p:cNvSpPr>
            <a:spLocks noGrp="1"/>
          </p:cNvSpPr>
          <p:nvPr>
            <p:ph type="title"/>
          </p:nvPr>
        </p:nvSpPr>
        <p:spPr>
          <a:xfrm>
            <a:off x="838200" y="78709"/>
            <a:ext cx="10515600" cy="1103798"/>
          </a:xfrm>
        </p:spPr>
        <p:txBody>
          <a:bodyPr/>
          <a:lstStyle/>
          <a:p>
            <a:r>
              <a:rPr lang="nb-NO"/>
              <a:t>Vasovagal reaksjon på vaksine</a:t>
            </a:r>
          </a:p>
        </p:txBody>
      </p:sp>
      <p:sp>
        <p:nvSpPr>
          <p:cNvPr id="3" name="Plassholder for innhold 2">
            <a:extLst>
              <a:ext uri="{FF2B5EF4-FFF2-40B4-BE49-F238E27FC236}">
                <a16:creationId xmlns:a16="http://schemas.microsoft.com/office/drawing/2014/main" id="{0F2DB6C9-6592-4C3E-8A1E-F44225F3D2C7}"/>
              </a:ext>
            </a:extLst>
          </p:cNvPr>
          <p:cNvSpPr>
            <a:spLocks noGrp="1"/>
          </p:cNvSpPr>
          <p:nvPr>
            <p:ph idx="1"/>
          </p:nvPr>
        </p:nvSpPr>
        <p:spPr>
          <a:xfrm>
            <a:off x="838200" y="986319"/>
            <a:ext cx="10515600" cy="4894989"/>
          </a:xfrm>
        </p:spPr>
        <p:txBody>
          <a:bodyPr>
            <a:normAutofit/>
          </a:bodyPr>
          <a:lstStyle/>
          <a:p>
            <a:r>
              <a:rPr lang="nb-NO"/>
              <a:t>Hvis pasienten blir kaldsvett og får blodtrykksfall like etter vaksinasjon kan dette være en vasovagal reaksjon. En </a:t>
            </a:r>
            <a:r>
              <a:rPr lang="nb-NO" b="1"/>
              <a:t>vasovagal reaksjon</a:t>
            </a:r>
            <a:r>
              <a:rPr lang="nb-NO"/>
              <a:t> (kalles også refleksmediert synkope eller </a:t>
            </a:r>
            <a:r>
              <a:rPr lang="nb-NO" b="1"/>
              <a:t>vasovagal</a:t>
            </a:r>
            <a:r>
              <a:rPr lang="nb-NO"/>
              <a:t> synkope (besvimelse), en </a:t>
            </a:r>
            <a:r>
              <a:rPr lang="nb-NO" b="1"/>
              <a:t>reaksjon</a:t>
            </a:r>
            <a:r>
              <a:rPr lang="nb-NO"/>
              <a:t> i det det nervesystemet i kroppen som påvirker blodtrykket. </a:t>
            </a:r>
          </a:p>
          <a:p>
            <a:r>
              <a:rPr lang="nb-NO"/>
              <a:t>Reaksjonen skyldes langsommere hjerterytme (bradycardi) og blodtrykksfall på grunn av en økt aktivitet i vagusnerven.</a:t>
            </a:r>
          </a:p>
          <a:p>
            <a:r>
              <a:rPr lang="nb-NO"/>
              <a:t>Besvimelsen innledes gjerne med svimmelhet, blekhet, svette og piping eller susing i ørene. </a:t>
            </a:r>
          </a:p>
          <a:p>
            <a:r>
              <a:rPr lang="nb-NO"/>
              <a:t>Hvis vaksinatør mistenker vasovagal reaksjon, be pasienten bøye seg fremover og hoste to ganger. Hvis dette ikke hjelper, legg pasienten ned på gulvet med beina høyt. Ved manglende bedring kan det være en allergisk/anafylaktisk reaksjon på vaksinen, administrer Adrenalin og tilkall hjelp. </a:t>
            </a:r>
          </a:p>
        </p:txBody>
      </p:sp>
      <p:sp>
        <p:nvSpPr>
          <p:cNvPr id="4" name="Plassholder for bunntekst 3">
            <a:extLst>
              <a:ext uri="{FF2B5EF4-FFF2-40B4-BE49-F238E27FC236}">
                <a16:creationId xmlns:a16="http://schemas.microsoft.com/office/drawing/2014/main" id="{65AB9809-EDD3-4FA9-8ACB-5D6EC52DE1AF}"/>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206085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8DBCA5A-5393-4623-91C2-432ED6F44D19}"/>
              </a:ext>
            </a:extLst>
          </p:cNvPr>
          <p:cNvSpPr>
            <a:spLocks noGrp="1"/>
          </p:cNvSpPr>
          <p:nvPr>
            <p:ph type="title"/>
          </p:nvPr>
        </p:nvSpPr>
        <p:spPr>
          <a:xfrm>
            <a:off x="838200" y="0"/>
            <a:ext cx="10515600" cy="688369"/>
          </a:xfrm>
        </p:spPr>
        <p:txBody>
          <a:bodyPr/>
          <a:lstStyle/>
          <a:p>
            <a:r>
              <a:rPr lang="nb-NO" b="1"/>
              <a:t>Vaksinasjon</a:t>
            </a:r>
          </a:p>
        </p:txBody>
      </p:sp>
      <p:sp>
        <p:nvSpPr>
          <p:cNvPr id="3" name="Undertittel 2">
            <a:extLst>
              <a:ext uri="{FF2B5EF4-FFF2-40B4-BE49-F238E27FC236}">
                <a16:creationId xmlns:a16="http://schemas.microsoft.com/office/drawing/2014/main" id="{EBD79631-40B6-4DD9-BA86-38F7B3E10B9A}"/>
              </a:ext>
            </a:extLst>
          </p:cNvPr>
          <p:cNvSpPr>
            <a:spLocks noGrp="1"/>
          </p:cNvSpPr>
          <p:nvPr>
            <p:ph idx="1"/>
          </p:nvPr>
        </p:nvSpPr>
        <p:spPr>
          <a:xfrm>
            <a:off x="380145" y="616448"/>
            <a:ext cx="11507056" cy="6051479"/>
          </a:xfrm>
        </p:spPr>
        <p:txBody>
          <a:bodyPr>
            <a:normAutofit fontScale="32500" lnSpcReduction="20000"/>
          </a:bodyPr>
          <a:lstStyle/>
          <a:p>
            <a:pPr>
              <a:lnSpc>
                <a:spcPct val="170000"/>
              </a:lnSpc>
              <a:spcBef>
                <a:spcPts val="0"/>
              </a:spcBef>
            </a:pPr>
            <a:r>
              <a:rPr lang="nb-NO" sz="7200"/>
              <a:t>Oppgaver i forbindelse med vaksinasjon, som for eksempel injeksjon av og registrering av vaksinasjon, kan delegeres til annet helsepersonell. Alt helsepersonell med opplæring i intramuskulære injeksjoner har i kraft av sin utdannelse kompetanse til å injisere vaksiner og til å observere den vaksinerte personen.</a:t>
            </a:r>
            <a:endParaRPr lang="nb-NO" sz="4500"/>
          </a:p>
          <a:p>
            <a:pPr>
              <a:lnSpc>
                <a:spcPct val="170000"/>
              </a:lnSpc>
              <a:spcBef>
                <a:spcPts val="0"/>
              </a:spcBef>
            </a:pPr>
            <a:r>
              <a:rPr lang="nb-NO" sz="7200" u="sng"/>
              <a:t>Dersom vaksinasjon foregår utenfor institusjon/helsesenter eller uten lege til stede, skal vaksinasjon godkjennes av fastlege. </a:t>
            </a:r>
          </a:p>
          <a:p>
            <a:pPr>
              <a:lnSpc>
                <a:spcPct val="170000"/>
              </a:lnSpc>
              <a:spcBef>
                <a:spcPts val="0"/>
              </a:spcBef>
            </a:pPr>
            <a:r>
              <a:rPr lang="nb-NO" sz="7200"/>
              <a:t>Når lege ikke er fysisk til stede ved vaksinasjon må forholdene legges til rette slik at vaksinatøren kan få kontakt med ansvarlig lege evt legevakt/113 ved behov. Det må finnes rutiner ved vaksinasjonsstedet for hvordan uventede hendelser håndteres.</a:t>
            </a:r>
          </a:p>
          <a:p>
            <a:pPr>
              <a:lnSpc>
                <a:spcPct val="170000"/>
              </a:lnSpc>
              <a:spcBef>
                <a:spcPts val="0"/>
              </a:spcBef>
            </a:pPr>
            <a:r>
              <a:rPr lang="nb-NO" sz="7200"/>
              <a:t>Ved tvil om vaksinen kan/bør settes skal lege konsulteres.</a:t>
            </a:r>
          </a:p>
          <a:p>
            <a:endParaRPr lang="nb-NO"/>
          </a:p>
        </p:txBody>
      </p:sp>
      <p:sp>
        <p:nvSpPr>
          <p:cNvPr id="2" name="Plassholder for bunntekst 1">
            <a:extLst>
              <a:ext uri="{FF2B5EF4-FFF2-40B4-BE49-F238E27FC236}">
                <a16:creationId xmlns:a16="http://schemas.microsoft.com/office/drawing/2014/main" id="{67884434-178C-4093-B4DB-6DA232F33B7D}"/>
              </a:ext>
            </a:extLst>
          </p:cNvPr>
          <p:cNvSpPr>
            <a:spLocks noGrp="1"/>
          </p:cNvSpPr>
          <p:nvPr>
            <p:ph type="ftr" sz="quarter" idx="11"/>
          </p:nvPr>
        </p:nvSpPr>
        <p:spPr/>
        <p:txBody>
          <a:bodyPr/>
          <a:lstStyle/>
          <a:p>
            <a:r>
              <a:rPr lang="en-US" err="1"/>
              <a:t>Utarbeidet</a:t>
            </a:r>
            <a:r>
              <a:rPr lang="en-US"/>
              <a:t> for </a:t>
            </a:r>
            <a:r>
              <a:rPr lang="en-US" err="1"/>
              <a:t>bruk</a:t>
            </a:r>
            <a:r>
              <a:rPr lang="en-US"/>
              <a:t> i Bergen </a:t>
            </a:r>
            <a:r>
              <a:rPr lang="en-US" err="1"/>
              <a:t>kommune</a:t>
            </a:r>
            <a:endParaRPr lang="en-US"/>
          </a:p>
        </p:txBody>
      </p:sp>
    </p:spTree>
    <p:extLst>
      <p:ext uri="{BB962C8B-B14F-4D97-AF65-F5344CB8AC3E}">
        <p14:creationId xmlns:p14="http://schemas.microsoft.com/office/powerpoint/2010/main" val="1300002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0A312F-51E7-4C87-A445-106C8BEFE9AE}"/>
              </a:ext>
            </a:extLst>
          </p:cNvPr>
          <p:cNvSpPr>
            <a:spLocks noGrp="1"/>
          </p:cNvSpPr>
          <p:nvPr>
            <p:ph type="title"/>
          </p:nvPr>
        </p:nvSpPr>
        <p:spPr>
          <a:xfrm>
            <a:off x="1024128" y="139700"/>
            <a:ext cx="8018272" cy="685800"/>
          </a:xfrm>
        </p:spPr>
        <p:txBody>
          <a:bodyPr>
            <a:normAutofit/>
          </a:bodyPr>
          <a:lstStyle/>
          <a:p>
            <a:r>
              <a:rPr lang="nb-NO"/>
              <a:t>Allergisk reaksjon på vaksine</a:t>
            </a:r>
          </a:p>
        </p:txBody>
      </p:sp>
      <p:sp>
        <p:nvSpPr>
          <p:cNvPr id="3" name="Plassholder for innhold 2">
            <a:extLst>
              <a:ext uri="{FF2B5EF4-FFF2-40B4-BE49-F238E27FC236}">
                <a16:creationId xmlns:a16="http://schemas.microsoft.com/office/drawing/2014/main" id="{402FE3AD-AFC6-4FCA-9AE2-51DA7AC54CEF}"/>
              </a:ext>
            </a:extLst>
          </p:cNvPr>
          <p:cNvSpPr>
            <a:spLocks noGrp="1"/>
          </p:cNvSpPr>
          <p:nvPr>
            <p:ph idx="1"/>
          </p:nvPr>
        </p:nvSpPr>
        <p:spPr>
          <a:xfrm>
            <a:off x="1024128" y="825500"/>
            <a:ext cx="10143744" cy="5483860"/>
          </a:xfrm>
        </p:spPr>
        <p:txBody>
          <a:bodyPr vert="horz" lIns="45720" tIns="45720" rIns="45720" bIns="45720" rtlCol="0" anchor="t">
            <a:normAutofit/>
          </a:bodyPr>
          <a:lstStyle/>
          <a:p>
            <a:r>
              <a:rPr lang="nb-NO" sz="2400">
                <a:solidFill>
                  <a:srgbClr val="000000"/>
                </a:solidFill>
              </a:rPr>
              <a:t>Adrenalin (evt EpiPen) skal ALLTID has i beredskap ved vaksinasjon</a:t>
            </a:r>
          </a:p>
          <a:p>
            <a:r>
              <a:rPr lang="nb-NO" sz="2400">
                <a:solidFill>
                  <a:srgbClr val="000000"/>
                </a:solidFill>
              </a:rPr>
              <a:t>De farligste allergiske reaksjonene kommer raskt etter vaksinasjon, og derfor må den vaksinerte vente på vaksinasjonsstedet i minst 20 minutter etter vaksinasjonen. </a:t>
            </a:r>
          </a:p>
          <a:p>
            <a:r>
              <a:rPr lang="nb-NO" sz="2400">
                <a:solidFill>
                  <a:srgbClr val="000000"/>
                </a:solidFill>
              </a:rPr>
              <a:t>Den nyvaksinerte kan sitte på venterom med beskjed om å si fra hvis noe er galt. </a:t>
            </a:r>
          </a:p>
          <a:p>
            <a:r>
              <a:rPr lang="nb-NO" sz="2400">
                <a:solidFill>
                  <a:srgbClr val="000000"/>
                </a:solidFill>
              </a:rPr>
              <a:t>Ved vaksinasjon av person som tidligere har hatt uønsket reaksjon på vaksine, skal denne ikke vaksineres uten at lege er konsultert. Ved vaksinasjon anbefales det å legge inn forlenget observasjonstid som ekstra sikkerhet. </a:t>
            </a:r>
          </a:p>
          <a:p>
            <a:r>
              <a:rPr lang="nb-NO" sz="2400">
                <a:solidFill>
                  <a:srgbClr val="000000"/>
                </a:solidFill>
              </a:rPr>
              <a:t>Personer med allergi har økt risiko for å reagere allergisk på et nytt antigen, derfor anbefales minst 30 minutters observasjonstid etter vaksinasjon av allergikere. </a:t>
            </a:r>
          </a:p>
          <a:p>
            <a:pPr marL="0" indent="0">
              <a:buNone/>
            </a:pPr>
            <a:endParaRPr lang="nb-NO" sz="1500"/>
          </a:p>
        </p:txBody>
      </p:sp>
      <p:sp>
        <p:nvSpPr>
          <p:cNvPr id="4" name="Plassholder for bunntekst 3">
            <a:extLst>
              <a:ext uri="{FF2B5EF4-FFF2-40B4-BE49-F238E27FC236}">
                <a16:creationId xmlns:a16="http://schemas.microsoft.com/office/drawing/2014/main" id="{975D8337-289D-4055-949E-4DA3482A1053}"/>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2533776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0A312F-51E7-4C87-A445-106C8BEFE9AE}"/>
              </a:ext>
            </a:extLst>
          </p:cNvPr>
          <p:cNvSpPr>
            <a:spLocks noGrp="1"/>
          </p:cNvSpPr>
          <p:nvPr>
            <p:ph type="title"/>
          </p:nvPr>
        </p:nvSpPr>
        <p:spPr>
          <a:xfrm>
            <a:off x="1024128" y="139700"/>
            <a:ext cx="8018272" cy="685800"/>
          </a:xfrm>
        </p:spPr>
        <p:txBody>
          <a:bodyPr>
            <a:normAutofit/>
          </a:bodyPr>
          <a:lstStyle/>
          <a:p>
            <a:r>
              <a:rPr lang="nb-NO"/>
              <a:t>Allergisk reaksjon på vaksine</a:t>
            </a:r>
          </a:p>
        </p:txBody>
      </p:sp>
      <p:sp>
        <p:nvSpPr>
          <p:cNvPr id="3" name="Plassholder for innhold 2">
            <a:extLst>
              <a:ext uri="{FF2B5EF4-FFF2-40B4-BE49-F238E27FC236}">
                <a16:creationId xmlns:a16="http://schemas.microsoft.com/office/drawing/2014/main" id="{402FE3AD-AFC6-4FCA-9AE2-51DA7AC54CEF}"/>
              </a:ext>
            </a:extLst>
          </p:cNvPr>
          <p:cNvSpPr>
            <a:spLocks noGrp="1"/>
          </p:cNvSpPr>
          <p:nvPr>
            <p:ph idx="1"/>
          </p:nvPr>
        </p:nvSpPr>
        <p:spPr>
          <a:xfrm>
            <a:off x="1024128" y="825500"/>
            <a:ext cx="10143744" cy="5483860"/>
          </a:xfrm>
        </p:spPr>
        <p:txBody>
          <a:bodyPr vert="horz" lIns="45720" tIns="45720" rIns="45720" bIns="45720" rtlCol="0" anchor="t">
            <a:normAutofit/>
          </a:bodyPr>
          <a:lstStyle/>
          <a:p>
            <a:pPr marL="0" lvl="0" indent="0">
              <a:buNone/>
            </a:pPr>
            <a:r>
              <a:rPr lang="nb-NO" sz="2800" b="1">
                <a:solidFill>
                  <a:srgbClr val="000000"/>
                </a:solidFill>
              </a:rPr>
              <a:t>Symptomer på reaksjon på vaksine;</a:t>
            </a:r>
          </a:p>
          <a:p>
            <a:pPr lvl="0"/>
            <a:r>
              <a:rPr lang="nb-NO" sz="2800" b="1">
                <a:solidFill>
                  <a:srgbClr val="000000"/>
                </a:solidFill>
              </a:rPr>
              <a:t>Luftveier: </a:t>
            </a:r>
            <a:r>
              <a:rPr lang="nb-NO" sz="2800">
                <a:solidFill>
                  <a:srgbClr val="000000"/>
                </a:solidFill>
              </a:rPr>
              <a:t>Tungpust, hoste, stridor, ødem i luftveier, astma, cyanose, respirasjonsstans</a:t>
            </a:r>
          </a:p>
          <a:p>
            <a:pPr lvl="0"/>
            <a:r>
              <a:rPr lang="nb-NO" sz="2800" b="1">
                <a:solidFill>
                  <a:srgbClr val="000000"/>
                </a:solidFill>
              </a:rPr>
              <a:t>Sirkulasjon: </a:t>
            </a:r>
            <a:r>
              <a:rPr lang="nb-NO" sz="2800">
                <a:solidFill>
                  <a:srgbClr val="000000"/>
                </a:solidFill>
              </a:rPr>
              <a:t>Lavt blodtrykk (med eller uten rask puls), synkope, hjertestans, lav puls</a:t>
            </a:r>
          </a:p>
          <a:p>
            <a:pPr lvl="0"/>
            <a:r>
              <a:rPr lang="nb-NO" sz="2800" b="1">
                <a:solidFill>
                  <a:srgbClr val="000000"/>
                </a:solidFill>
              </a:rPr>
              <a:t>Cerebrale: </a:t>
            </a:r>
            <a:r>
              <a:rPr lang="nb-NO" sz="2800">
                <a:solidFill>
                  <a:srgbClr val="000000"/>
                </a:solidFill>
              </a:rPr>
              <a:t>Uro, angst, forvirring, bevissthetstap</a:t>
            </a:r>
          </a:p>
          <a:p>
            <a:pPr lvl="0"/>
            <a:r>
              <a:rPr lang="nb-NO" sz="2800" b="1">
                <a:solidFill>
                  <a:srgbClr val="000000"/>
                </a:solidFill>
              </a:rPr>
              <a:t>Hud: </a:t>
            </a:r>
            <a:r>
              <a:rPr lang="nb-NO" sz="2800">
                <a:solidFill>
                  <a:srgbClr val="000000"/>
                </a:solidFill>
              </a:rPr>
              <a:t>Utbredt kløe (hodebunn, håndflater, fotsåler), utslett (elveblest/</a:t>
            </a:r>
            <a:r>
              <a:rPr lang="nb-NO" sz="2800" err="1">
                <a:solidFill>
                  <a:srgbClr val="000000"/>
                </a:solidFill>
              </a:rPr>
              <a:t>urtikaria</a:t>
            </a:r>
            <a:r>
              <a:rPr lang="nb-NO" sz="2800">
                <a:solidFill>
                  <a:srgbClr val="000000"/>
                </a:solidFill>
              </a:rPr>
              <a:t>, rødme), ødem</a:t>
            </a:r>
          </a:p>
          <a:p>
            <a:pPr lvl="0"/>
            <a:r>
              <a:rPr lang="nb-NO" sz="2800" b="1">
                <a:solidFill>
                  <a:srgbClr val="000000"/>
                </a:solidFill>
              </a:rPr>
              <a:t>Mage-tarm: </a:t>
            </a:r>
            <a:r>
              <a:rPr lang="nb-NO" sz="2800">
                <a:solidFill>
                  <a:srgbClr val="000000"/>
                </a:solidFill>
              </a:rPr>
              <a:t>Magesmerter, kvalme/oppkast, avføringstrang/-avgang</a:t>
            </a:r>
          </a:p>
          <a:p>
            <a:endParaRPr lang="nb-NO" sz="1500"/>
          </a:p>
        </p:txBody>
      </p:sp>
      <p:sp>
        <p:nvSpPr>
          <p:cNvPr id="4" name="Plassholder for bunntekst 3">
            <a:extLst>
              <a:ext uri="{FF2B5EF4-FFF2-40B4-BE49-F238E27FC236}">
                <a16:creationId xmlns:a16="http://schemas.microsoft.com/office/drawing/2014/main" id="{975D8337-289D-4055-949E-4DA3482A1053}"/>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679917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A017F4-A0DA-4576-9D15-430B5CD323AA}"/>
              </a:ext>
            </a:extLst>
          </p:cNvPr>
          <p:cNvSpPr>
            <a:spLocks noGrp="1"/>
          </p:cNvSpPr>
          <p:nvPr>
            <p:ph type="title"/>
          </p:nvPr>
        </p:nvSpPr>
        <p:spPr>
          <a:xfrm>
            <a:off x="993305" y="0"/>
            <a:ext cx="8018272" cy="818453"/>
          </a:xfrm>
        </p:spPr>
        <p:txBody>
          <a:bodyPr>
            <a:normAutofit/>
          </a:bodyPr>
          <a:lstStyle/>
          <a:p>
            <a:r>
              <a:rPr lang="nb-NO"/>
              <a:t>Anafylaksi</a:t>
            </a:r>
          </a:p>
        </p:txBody>
      </p:sp>
      <p:sp>
        <p:nvSpPr>
          <p:cNvPr id="3" name="Plassholder for innhold 2">
            <a:extLst>
              <a:ext uri="{FF2B5EF4-FFF2-40B4-BE49-F238E27FC236}">
                <a16:creationId xmlns:a16="http://schemas.microsoft.com/office/drawing/2014/main" id="{240C7C73-95BE-4CEF-BA62-96D91201445E}"/>
              </a:ext>
            </a:extLst>
          </p:cNvPr>
          <p:cNvSpPr>
            <a:spLocks noGrp="1"/>
          </p:cNvSpPr>
          <p:nvPr>
            <p:ph idx="1"/>
          </p:nvPr>
        </p:nvSpPr>
        <p:spPr>
          <a:xfrm>
            <a:off x="780836" y="818453"/>
            <a:ext cx="10387037" cy="5941943"/>
          </a:xfrm>
        </p:spPr>
        <p:txBody>
          <a:bodyPr vert="horz" lIns="45720" tIns="45720" rIns="45720" bIns="45720" rtlCol="0" anchor="t">
            <a:normAutofit/>
          </a:bodyPr>
          <a:lstStyle/>
          <a:p>
            <a:pPr>
              <a:lnSpc>
                <a:spcPct val="80000"/>
              </a:lnSpc>
            </a:pPr>
            <a:r>
              <a:rPr lang="nb-NO" sz="2800" u="sng">
                <a:solidFill>
                  <a:srgbClr val="000000"/>
                </a:solidFill>
              </a:rPr>
              <a:t>Ved mistanke om allergisk reaksjon på vaksinasjon; </a:t>
            </a:r>
          </a:p>
          <a:p>
            <a:pPr>
              <a:lnSpc>
                <a:spcPct val="80000"/>
              </a:lnSpc>
            </a:pPr>
            <a:r>
              <a:rPr lang="nb-NO" sz="2800">
                <a:solidFill>
                  <a:srgbClr val="000000"/>
                </a:solidFill>
              </a:rPr>
              <a:t>Tilkall hjelp, men la ikke pasienten være alene, legg pasienten flatt, hev underekstremiteter.</a:t>
            </a:r>
          </a:p>
          <a:p>
            <a:pPr>
              <a:lnSpc>
                <a:spcPct val="80000"/>
              </a:lnSpc>
            </a:pPr>
            <a:r>
              <a:rPr lang="nb-NO" sz="2800">
                <a:solidFill>
                  <a:srgbClr val="000000"/>
                </a:solidFill>
              </a:rPr>
              <a:t>Sjekk: Luftveier/respirasjon - Sirkulasjon - Bevissthetsnivå – Hud Sørg for frie luftveier hos bevisstløs pasient.</a:t>
            </a:r>
          </a:p>
          <a:p>
            <a:pPr lvl="0">
              <a:lnSpc>
                <a:spcPct val="80000"/>
              </a:lnSpc>
            </a:pPr>
            <a:r>
              <a:rPr lang="nb-NO" sz="2800">
                <a:solidFill>
                  <a:srgbClr val="000000"/>
                </a:solidFill>
              </a:rPr>
              <a:t>Injiser straks adrenalin intramuskulært. Sykepleier som observerer anafylaksi bør selv gi adrenalin hvis lege ikke er umiddelbart tilgjengelig.</a:t>
            </a:r>
          </a:p>
          <a:p>
            <a:pPr>
              <a:lnSpc>
                <a:spcPct val="80000"/>
              </a:lnSpc>
            </a:pPr>
            <a:r>
              <a:rPr lang="nb-NO" sz="2800">
                <a:solidFill>
                  <a:srgbClr val="000000"/>
                </a:solidFill>
              </a:rPr>
              <a:t>Dosering adrenalin (1 mg/ml) i dose 0,5 - 1,0 ml (voksne). Tommelfingerregel: 0,1 ml/10 kg kroppsvekt. (EpiPen jr. skal ikke brukes til barn under 15 kg).</a:t>
            </a:r>
          </a:p>
        </p:txBody>
      </p:sp>
      <p:sp>
        <p:nvSpPr>
          <p:cNvPr id="4" name="Plassholder for bunntekst 3">
            <a:extLst>
              <a:ext uri="{FF2B5EF4-FFF2-40B4-BE49-F238E27FC236}">
                <a16:creationId xmlns:a16="http://schemas.microsoft.com/office/drawing/2014/main" id="{CB688800-E2EB-4770-96A2-D76AFF42D8DE}"/>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3577343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A017F4-A0DA-4576-9D15-430B5CD323AA}"/>
              </a:ext>
            </a:extLst>
          </p:cNvPr>
          <p:cNvSpPr>
            <a:spLocks noGrp="1"/>
          </p:cNvSpPr>
          <p:nvPr>
            <p:ph type="title"/>
          </p:nvPr>
        </p:nvSpPr>
        <p:spPr>
          <a:xfrm>
            <a:off x="993305" y="0"/>
            <a:ext cx="8018272" cy="818453"/>
          </a:xfrm>
        </p:spPr>
        <p:txBody>
          <a:bodyPr>
            <a:normAutofit/>
          </a:bodyPr>
          <a:lstStyle/>
          <a:p>
            <a:r>
              <a:rPr lang="nb-NO"/>
              <a:t>Anafylaksi</a:t>
            </a:r>
          </a:p>
        </p:txBody>
      </p:sp>
      <p:sp>
        <p:nvSpPr>
          <p:cNvPr id="3" name="Plassholder for innhold 2">
            <a:extLst>
              <a:ext uri="{FF2B5EF4-FFF2-40B4-BE49-F238E27FC236}">
                <a16:creationId xmlns:a16="http://schemas.microsoft.com/office/drawing/2014/main" id="{240C7C73-95BE-4CEF-BA62-96D91201445E}"/>
              </a:ext>
            </a:extLst>
          </p:cNvPr>
          <p:cNvSpPr>
            <a:spLocks noGrp="1"/>
          </p:cNvSpPr>
          <p:nvPr>
            <p:ph idx="1"/>
          </p:nvPr>
        </p:nvSpPr>
        <p:spPr>
          <a:xfrm>
            <a:off x="780836" y="818453"/>
            <a:ext cx="10387037" cy="5941943"/>
          </a:xfrm>
        </p:spPr>
        <p:txBody>
          <a:bodyPr vert="horz" lIns="45720" tIns="45720" rIns="45720" bIns="45720" rtlCol="0" anchor="t">
            <a:normAutofit/>
          </a:bodyPr>
          <a:lstStyle/>
          <a:p>
            <a:pPr>
              <a:lnSpc>
                <a:spcPct val="80000"/>
              </a:lnSpc>
            </a:pPr>
            <a:r>
              <a:rPr lang="nb-NO" sz="2800" u="sng">
                <a:solidFill>
                  <a:srgbClr val="000000"/>
                </a:solidFill>
              </a:rPr>
              <a:t>Ved mistanke om allergisk reaksjon på vaksinasjon(forts); </a:t>
            </a:r>
          </a:p>
          <a:p>
            <a:pPr marL="0" indent="0">
              <a:lnSpc>
                <a:spcPct val="80000"/>
              </a:lnSpc>
              <a:buNone/>
            </a:pPr>
            <a:endParaRPr lang="nb-NO" sz="2800" u="sng">
              <a:solidFill>
                <a:srgbClr val="000000"/>
              </a:solidFill>
            </a:endParaRPr>
          </a:p>
          <a:p>
            <a:pPr>
              <a:lnSpc>
                <a:spcPct val="80000"/>
              </a:lnSpc>
            </a:pPr>
            <a:r>
              <a:rPr lang="nb-NO" sz="2800">
                <a:solidFill>
                  <a:srgbClr val="000000"/>
                </a:solidFill>
              </a:rPr>
              <a:t>Det er ikke skadelig å gi adrenalin ved en ikke-allergisk reaksjon, men ved en generell allergisk reaksjon er det livsviktig å komme fort til. Adrenalindosen kan gjentas etter 10 minutter hvis pasienten ikke blir bedre, eller får økende symptomer etter forbigående bedring. Unngå for høy dosering hos personer med hypertensjon eller hjertesykdom. </a:t>
            </a:r>
          </a:p>
          <a:p>
            <a:pPr marL="0" indent="0">
              <a:lnSpc>
                <a:spcPct val="80000"/>
              </a:lnSpc>
              <a:buNone/>
            </a:pPr>
            <a:endParaRPr lang="nb-NO" sz="2800">
              <a:solidFill>
                <a:srgbClr val="000000"/>
              </a:solidFill>
            </a:endParaRPr>
          </a:p>
          <a:p>
            <a:pPr>
              <a:lnSpc>
                <a:spcPct val="80000"/>
              </a:lnSpc>
            </a:pPr>
            <a:r>
              <a:rPr lang="nb-NO" sz="2800">
                <a:solidFill>
                  <a:srgbClr val="000000"/>
                </a:solidFill>
              </a:rPr>
              <a:t>Adrenalindosen kan gjentas hvert 5. minutt til effekt. Gi 0,5 ml Adrenalin 1 mg/ml (0,5 mg) </a:t>
            </a:r>
            <a:r>
              <a:rPr lang="nb-NO" sz="2800" err="1">
                <a:solidFill>
                  <a:srgbClr val="000000"/>
                </a:solidFill>
              </a:rPr>
              <a:t>i.m</a:t>
            </a:r>
            <a:r>
              <a:rPr lang="nb-NO" sz="2800">
                <a:solidFill>
                  <a:srgbClr val="000000"/>
                </a:solidFill>
              </a:rPr>
              <a:t>. Masser injeksjonsstedet </a:t>
            </a:r>
          </a:p>
          <a:p>
            <a:pPr marL="0" indent="0">
              <a:lnSpc>
                <a:spcPct val="80000"/>
              </a:lnSpc>
              <a:buNone/>
            </a:pPr>
            <a:endParaRPr lang="nb-NO" sz="2800">
              <a:solidFill>
                <a:srgbClr val="000000"/>
              </a:solidFill>
            </a:endParaRPr>
          </a:p>
          <a:p>
            <a:pPr lvl="0">
              <a:lnSpc>
                <a:spcPct val="80000"/>
              </a:lnSpc>
            </a:pPr>
            <a:r>
              <a:rPr lang="nb-NO" sz="2800">
                <a:solidFill>
                  <a:srgbClr val="000000"/>
                </a:solidFill>
              </a:rPr>
              <a:t>Noter: Klokkeslett - Symptomer - BT/puls og effekt av Adrenalin</a:t>
            </a:r>
          </a:p>
        </p:txBody>
      </p:sp>
      <p:sp>
        <p:nvSpPr>
          <p:cNvPr id="4" name="Plassholder for bunntekst 3">
            <a:extLst>
              <a:ext uri="{FF2B5EF4-FFF2-40B4-BE49-F238E27FC236}">
                <a16:creationId xmlns:a16="http://schemas.microsoft.com/office/drawing/2014/main" id="{CB688800-E2EB-4770-96A2-D76AFF42D8DE}"/>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3745514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7DE278-2F8B-4354-87A0-B08549CFE143}"/>
              </a:ext>
            </a:extLst>
          </p:cNvPr>
          <p:cNvSpPr>
            <a:spLocks noGrp="1"/>
          </p:cNvSpPr>
          <p:nvPr>
            <p:ph type="title"/>
          </p:nvPr>
        </p:nvSpPr>
        <p:spPr>
          <a:xfrm>
            <a:off x="838201" y="109539"/>
            <a:ext cx="10515600" cy="944561"/>
          </a:xfrm>
        </p:spPr>
        <p:txBody>
          <a:bodyPr anchor="b">
            <a:normAutofit/>
          </a:bodyPr>
          <a:lstStyle/>
          <a:p>
            <a:r>
              <a:rPr lang="nb-NO"/>
              <a:t>Allergisk reaksjon</a:t>
            </a:r>
          </a:p>
        </p:txBody>
      </p:sp>
      <p:sp>
        <p:nvSpPr>
          <p:cNvPr id="3" name="Plassholder for innhold 2">
            <a:extLst>
              <a:ext uri="{FF2B5EF4-FFF2-40B4-BE49-F238E27FC236}">
                <a16:creationId xmlns:a16="http://schemas.microsoft.com/office/drawing/2014/main" id="{F85594A9-3AC8-4971-9DDB-237CB723BE99}"/>
              </a:ext>
            </a:extLst>
          </p:cNvPr>
          <p:cNvSpPr>
            <a:spLocks noGrp="1"/>
          </p:cNvSpPr>
          <p:nvPr>
            <p:ph type="body" idx="1"/>
          </p:nvPr>
        </p:nvSpPr>
        <p:spPr>
          <a:xfrm>
            <a:off x="831851" y="1346200"/>
            <a:ext cx="10515600" cy="4743451"/>
          </a:xfrm>
        </p:spPr>
        <p:txBody>
          <a:bodyPr>
            <a:noAutofit/>
          </a:bodyPr>
          <a:lstStyle/>
          <a:p>
            <a:r>
              <a:rPr lang="nb-NO" sz="2800">
                <a:solidFill>
                  <a:schemeClr val="tx1"/>
                </a:solidFill>
              </a:rPr>
              <a:t>Det kan være vanskelig å skille mellom en anafylaktisk reaksjon og en vasovagal reaksjon. Lege eller legevakt skal ALLTID kontaktes ved mistanke om allergisk reaksjon!</a:t>
            </a:r>
          </a:p>
          <a:p>
            <a:endParaRPr lang="nb-NO" sz="2800">
              <a:solidFill>
                <a:schemeClr val="tx1"/>
              </a:solidFill>
            </a:endParaRPr>
          </a:p>
          <a:p>
            <a:r>
              <a:rPr lang="nb-NO" sz="2800">
                <a:solidFill>
                  <a:schemeClr val="tx1"/>
                </a:solidFill>
              </a:rPr>
              <a:t>Vær ikke redd for å gi adrenalin - bedring etter adrenalininjeksjon er ikke ensbetydende med at det har vært en straksallergisk reaksjon! </a:t>
            </a:r>
          </a:p>
          <a:p>
            <a:endParaRPr lang="nb-NO" sz="2800">
              <a:solidFill>
                <a:schemeClr val="tx1"/>
              </a:solidFill>
            </a:endParaRPr>
          </a:p>
          <a:p>
            <a:r>
              <a:rPr lang="nb-NO" sz="2800">
                <a:solidFill>
                  <a:schemeClr val="tx1"/>
                </a:solidFill>
              </a:rPr>
              <a:t>Symptomene kan blusse opp igjen når medikamentvirkningen avtar. Hvis forløpet bekrefter mistanken om alvorlig straksallergisk reaksjon, bør pasien­ten innleg­ges i sykehus til observasjon.</a:t>
            </a:r>
          </a:p>
        </p:txBody>
      </p:sp>
      <p:sp>
        <p:nvSpPr>
          <p:cNvPr id="4" name="Plassholder for bunntekst 3">
            <a:extLst>
              <a:ext uri="{FF2B5EF4-FFF2-40B4-BE49-F238E27FC236}">
                <a16:creationId xmlns:a16="http://schemas.microsoft.com/office/drawing/2014/main" id="{5616A435-DFB2-4E0E-B163-248628661062}"/>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2798433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287BAEA-ED23-4E0D-B869-343881BFCAE4}"/>
              </a:ext>
            </a:extLst>
          </p:cNvPr>
          <p:cNvSpPr>
            <a:spLocks noGrp="1"/>
          </p:cNvSpPr>
          <p:nvPr>
            <p:ph type="title"/>
          </p:nvPr>
        </p:nvSpPr>
        <p:spPr>
          <a:xfrm>
            <a:off x="838200" y="469126"/>
            <a:ext cx="10515600" cy="5438513"/>
          </a:xfrm>
        </p:spPr>
        <p:txBody>
          <a:bodyPr/>
          <a:lstStyle/>
          <a:p>
            <a:pPr algn="ctr"/>
            <a:r>
              <a:rPr lang="nb-NO" sz="8000" b="1">
                <a:solidFill>
                  <a:schemeClr val="bg1"/>
                </a:solidFill>
              </a:rPr>
              <a:t>Journalføring og SYSVAK-registrering</a:t>
            </a:r>
          </a:p>
        </p:txBody>
      </p:sp>
    </p:spTree>
    <p:extLst>
      <p:ext uri="{BB962C8B-B14F-4D97-AF65-F5344CB8AC3E}">
        <p14:creationId xmlns:p14="http://schemas.microsoft.com/office/powerpoint/2010/main" val="2732670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3AACFF-A1EC-4526-9ECD-22C58BBE660B}"/>
              </a:ext>
            </a:extLst>
          </p:cNvPr>
          <p:cNvSpPr>
            <a:spLocks noGrp="1"/>
          </p:cNvSpPr>
          <p:nvPr>
            <p:ph type="title"/>
          </p:nvPr>
        </p:nvSpPr>
        <p:spPr>
          <a:xfrm>
            <a:off x="839788" y="457201"/>
            <a:ext cx="3932237" cy="1600201"/>
          </a:xfrm>
        </p:spPr>
        <p:txBody>
          <a:bodyPr anchor="b">
            <a:normAutofit/>
          </a:bodyPr>
          <a:lstStyle/>
          <a:p>
            <a:r>
              <a:rPr lang="nb-NO"/>
              <a:t>SYSVAK koder</a:t>
            </a:r>
          </a:p>
        </p:txBody>
      </p:sp>
      <p:graphicFrame>
        <p:nvGraphicFramePr>
          <p:cNvPr id="5" name="Plassholder for innhold 2">
            <a:extLst>
              <a:ext uri="{FF2B5EF4-FFF2-40B4-BE49-F238E27FC236}">
                <a16:creationId xmlns:a16="http://schemas.microsoft.com/office/drawing/2014/main" id="{E00783FF-7FAD-4FCA-B60A-99FAA674CD00}"/>
              </a:ext>
            </a:extLst>
          </p:cNvPr>
          <p:cNvGraphicFramePr>
            <a:graphicFrameLocks noGrp="1"/>
          </p:cNvGraphicFramePr>
          <p:nvPr>
            <p:ph idx="1"/>
            <p:extLst>
              <p:ext uri="{D42A27DB-BD31-4B8C-83A1-F6EECF244321}">
                <p14:modId xmlns:p14="http://schemas.microsoft.com/office/powerpoint/2010/main" val="3544780727"/>
              </p:ext>
            </p:extLst>
          </p:nvPr>
        </p:nvGraphicFramePr>
        <p:xfrm>
          <a:off x="4292600" y="554805"/>
          <a:ext cx="7059612" cy="5796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ssholder for bunntekst 2">
            <a:extLst>
              <a:ext uri="{FF2B5EF4-FFF2-40B4-BE49-F238E27FC236}">
                <a16:creationId xmlns:a16="http://schemas.microsoft.com/office/drawing/2014/main" id="{C47CED4E-D153-4201-A791-5799D8CAB249}"/>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800610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A017F4-A0DA-4576-9D15-430B5CD323AA}"/>
              </a:ext>
            </a:extLst>
          </p:cNvPr>
          <p:cNvSpPr>
            <a:spLocks noGrp="1"/>
          </p:cNvSpPr>
          <p:nvPr>
            <p:ph type="title"/>
          </p:nvPr>
        </p:nvSpPr>
        <p:spPr>
          <a:xfrm>
            <a:off x="1024127" y="0"/>
            <a:ext cx="8018272" cy="1499616"/>
          </a:xfrm>
        </p:spPr>
        <p:txBody>
          <a:bodyPr>
            <a:normAutofit/>
          </a:bodyPr>
          <a:lstStyle/>
          <a:p>
            <a:r>
              <a:rPr lang="nb-NO" b="1"/>
              <a:t>Journalføring og SYSVAK registrering</a:t>
            </a:r>
          </a:p>
        </p:txBody>
      </p:sp>
      <p:sp>
        <p:nvSpPr>
          <p:cNvPr id="3" name="Plassholder for innhold 2">
            <a:extLst>
              <a:ext uri="{FF2B5EF4-FFF2-40B4-BE49-F238E27FC236}">
                <a16:creationId xmlns:a16="http://schemas.microsoft.com/office/drawing/2014/main" id="{240C7C73-95BE-4CEF-BA62-96D91201445E}"/>
              </a:ext>
            </a:extLst>
          </p:cNvPr>
          <p:cNvSpPr>
            <a:spLocks noGrp="1"/>
          </p:cNvSpPr>
          <p:nvPr>
            <p:ph idx="1"/>
          </p:nvPr>
        </p:nvSpPr>
        <p:spPr>
          <a:xfrm>
            <a:off x="825500" y="1332457"/>
            <a:ext cx="10439400" cy="5322772"/>
          </a:xfrm>
        </p:spPr>
        <p:txBody>
          <a:bodyPr vert="horz" lIns="45720" tIns="45720" rIns="45720" bIns="45720" rtlCol="0" anchor="t">
            <a:normAutofit/>
          </a:bodyPr>
          <a:lstStyle/>
          <a:p>
            <a:pPr>
              <a:lnSpc>
                <a:spcPct val="80000"/>
              </a:lnSpc>
            </a:pPr>
            <a:r>
              <a:rPr lang="nb-NO" sz="2000"/>
              <a:t>Plikt</a:t>
            </a:r>
            <a:r>
              <a:rPr lang="nb-NO" sz="2000">
                <a:solidFill>
                  <a:srgbClr val="000000"/>
                </a:solidFill>
              </a:rPr>
              <a:t> til å føre journal (jmf § 39 i Helsepersonellovene) gjelder for all vaksinasjon i koronavaksinasjonsprogrammet på lik linje med annen helsehjelp som skal dokumenteres.</a:t>
            </a:r>
          </a:p>
          <a:p>
            <a:pPr>
              <a:lnSpc>
                <a:spcPct val="80000"/>
              </a:lnSpc>
            </a:pPr>
            <a:r>
              <a:rPr lang="nb-NO" sz="2000">
                <a:solidFill>
                  <a:srgbClr val="000000"/>
                </a:solidFill>
              </a:rPr>
              <a:t>Det er særlig viktig å dokumentere vaksinasjon med de nye koronavaksinene med tanke på pasientsikkerhet og for dokumentasjon av eventuelle bivirkninger. </a:t>
            </a:r>
          </a:p>
          <a:p>
            <a:pPr>
              <a:lnSpc>
                <a:spcPct val="80000"/>
              </a:lnSpc>
            </a:pPr>
            <a:r>
              <a:rPr lang="nb-NO" sz="2000">
                <a:solidFill>
                  <a:srgbClr val="000000"/>
                </a:solidFill>
              </a:rPr>
              <a:t>Vaksinasjonsdato, vaksinetype, vaksinenavn, fullstendig batchnummer/lotnummer, produsent, evt. styrke og dosestørrelse regnes som fullstendige journalopplysninger.  </a:t>
            </a:r>
          </a:p>
          <a:p>
            <a:pPr>
              <a:lnSpc>
                <a:spcPct val="80000"/>
              </a:lnSpc>
            </a:pPr>
            <a:r>
              <a:rPr lang="nb-NO" sz="2000">
                <a:solidFill>
                  <a:srgbClr val="000000"/>
                </a:solidFill>
              </a:rPr>
              <a:t>All vaksinasjon er registreringspliktig i SYSVAK – registeret, pasienter kan ikke få vaksine uten at denne blir registrert i SYSVAK.  </a:t>
            </a:r>
          </a:p>
          <a:p>
            <a:pPr>
              <a:lnSpc>
                <a:spcPct val="80000"/>
              </a:lnSpc>
            </a:pPr>
            <a:r>
              <a:rPr lang="nn-NO" sz="2000">
                <a:solidFill>
                  <a:srgbClr val="000000"/>
                </a:solidFill>
              </a:rPr>
              <a:t>SYSVAK-nett er en ny webløsning for elektronisk registrering i SYSVAK, og er et alternativ for virksomheter som ikke har et elektronisk pasientjournalsystem med integrasjon til SYSVAK</a:t>
            </a:r>
            <a:r>
              <a:rPr lang="nb-NO" sz="2000">
                <a:solidFill>
                  <a:srgbClr val="000000"/>
                </a:solidFill>
              </a:rPr>
              <a:t>. </a:t>
            </a:r>
          </a:p>
          <a:p>
            <a:pPr>
              <a:lnSpc>
                <a:spcPct val="80000"/>
              </a:lnSpc>
            </a:pPr>
            <a:r>
              <a:rPr lang="nb-NO" sz="2000">
                <a:solidFill>
                  <a:srgbClr val="000000"/>
                </a:solidFill>
              </a:rPr>
              <a:t>Alle som blir vaksinert mot Covid-19 kan ta ut bekreftelse på vaksinasjon fra Helse Norge – mine vaksiner</a:t>
            </a:r>
          </a:p>
          <a:p>
            <a:pPr marL="0" indent="0">
              <a:lnSpc>
                <a:spcPct val="80000"/>
              </a:lnSpc>
              <a:buNone/>
            </a:pPr>
            <a:endParaRPr lang="nb-NO" sz="2000" u="sng">
              <a:solidFill>
                <a:srgbClr val="000000"/>
              </a:solidFill>
              <a:hlinkClick r:id="rId2"/>
            </a:endParaRPr>
          </a:p>
          <a:p>
            <a:pPr marL="0" indent="0">
              <a:lnSpc>
                <a:spcPct val="80000"/>
              </a:lnSpc>
              <a:buNone/>
            </a:pPr>
            <a:r>
              <a:rPr lang="nb-NO" sz="1800" u="sng">
                <a:hlinkClick r:id="rId2"/>
              </a:rPr>
              <a:t>https://www.fhi.no/sv/vaksine/koronavaksinasjonsprogrammet/informasjonsmateriell-til-kommuner/</a:t>
            </a:r>
            <a:endParaRPr lang="nb-NO" sz="1800" u="sng"/>
          </a:p>
        </p:txBody>
      </p:sp>
      <p:sp>
        <p:nvSpPr>
          <p:cNvPr id="4" name="Plassholder for bunntekst 3">
            <a:extLst>
              <a:ext uri="{FF2B5EF4-FFF2-40B4-BE49-F238E27FC236}">
                <a16:creationId xmlns:a16="http://schemas.microsoft.com/office/drawing/2014/main" id="{28CF6F22-9398-4BAF-AA95-8AF992CBB489}"/>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1377394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A017F4-A0DA-4576-9D15-430B5CD323AA}"/>
              </a:ext>
            </a:extLst>
          </p:cNvPr>
          <p:cNvSpPr>
            <a:spLocks noGrp="1"/>
          </p:cNvSpPr>
          <p:nvPr>
            <p:ph type="title"/>
          </p:nvPr>
        </p:nvSpPr>
        <p:spPr>
          <a:xfrm>
            <a:off x="838200" y="48639"/>
            <a:ext cx="10515600" cy="1103798"/>
          </a:xfrm>
        </p:spPr>
        <p:txBody>
          <a:bodyPr>
            <a:normAutofit/>
          </a:bodyPr>
          <a:lstStyle/>
          <a:p>
            <a:r>
              <a:rPr lang="nb-NO" b="1"/>
              <a:t>Hvordan finne SYSVAK nett på Sikker sone</a:t>
            </a:r>
          </a:p>
        </p:txBody>
      </p:sp>
      <p:sp>
        <p:nvSpPr>
          <p:cNvPr id="3" name="Plassholder for innhold 2">
            <a:extLst>
              <a:ext uri="{FF2B5EF4-FFF2-40B4-BE49-F238E27FC236}">
                <a16:creationId xmlns:a16="http://schemas.microsoft.com/office/drawing/2014/main" id="{240C7C73-95BE-4CEF-BA62-96D91201445E}"/>
              </a:ext>
            </a:extLst>
          </p:cNvPr>
          <p:cNvSpPr>
            <a:spLocks noGrp="1"/>
          </p:cNvSpPr>
          <p:nvPr>
            <p:ph idx="1"/>
          </p:nvPr>
        </p:nvSpPr>
        <p:spPr>
          <a:xfrm>
            <a:off x="838200" y="1381875"/>
            <a:ext cx="10515600" cy="4875088"/>
          </a:xfrm>
        </p:spPr>
        <p:txBody>
          <a:bodyPr vert="horz" lIns="45720" tIns="45720" rIns="45720" bIns="45720" rtlCol="0" anchor="t">
            <a:normAutofit lnSpcReduction="10000"/>
          </a:bodyPr>
          <a:lstStyle/>
          <a:p>
            <a:pPr marL="0" indent="0">
              <a:buNone/>
            </a:pPr>
            <a:r>
              <a:rPr lang="nb-NO" sz="2800"/>
              <a:t>Logg på SIKKER sone</a:t>
            </a:r>
          </a:p>
          <a:p>
            <a:pPr marL="0" indent="0">
              <a:buNone/>
            </a:pPr>
            <a:r>
              <a:rPr lang="nb-NO" sz="2800"/>
              <a:t>Trykk på «start meny»</a:t>
            </a:r>
          </a:p>
          <a:p>
            <a:pPr marL="0" indent="0">
              <a:buNone/>
            </a:pPr>
            <a:endParaRPr lang="nb-NO" sz="2800"/>
          </a:p>
          <a:p>
            <a:pPr marL="0" indent="0">
              <a:buNone/>
            </a:pPr>
            <a:r>
              <a:rPr lang="nb-NO" sz="2800"/>
              <a:t>Skriv «Sysvak» i søkefeltet</a:t>
            </a:r>
          </a:p>
          <a:p>
            <a:pPr marL="0" indent="0">
              <a:buNone/>
            </a:pPr>
            <a:endParaRPr lang="nb-NO" sz="2800"/>
          </a:p>
          <a:p>
            <a:pPr marL="0" indent="0">
              <a:buNone/>
            </a:pPr>
            <a:endParaRPr lang="nb-NO" sz="2800"/>
          </a:p>
          <a:p>
            <a:pPr marL="0" indent="0">
              <a:buNone/>
            </a:pPr>
            <a:r>
              <a:rPr lang="nb-NO" sz="2800"/>
              <a:t>Trykk på «Sysvak registrering»</a:t>
            </a:r>
          </a:p>
          <a:p>
            <a:pPr marL="0" indent="0">
              <a:buNone/>
            </a:pPr>
            <a:endParaRPr lang="nb-NO" sz="2800">
              <a:latin typeface="TW Cen MT"/>
            </a:endParaRPr>
          </a:p>
          <a:p>
            <a:pPr marL="0" indent="0">
              <a:buNone/>
            </a:pPr>
            <a:r>
              <a:rPr lang="nb-NO" sz="2800" b="1">
                <a:latin typeface="TW Cen MT"/>
              </a:rPr>
              <a:t>NB! </a:t>
            </a:r>
            <a:r>
              <a:rPr lang="nb-NO" sz="2800">
                <a:latin typeface="TW Cen MT"/>
              </a:rPr>
              <a:t>Ansatte som ikke har tilgang til SYSVAK-nett via Sikker sone må registrere vaksinasjon via SYSVAK-nett på intern sone  </a:t>
            </a:r>
            <a:r>
              <a:rPr lang="nb-NO" u="sng">
                <a:hlinkClick r:id="rId3"/>
              </a:rPr>
              <a:t>https://sysvaknett.fhi.no</a:t>
            </a:r>
            <a:r>
              <a:rPr lang="nb-NO"/>
              <a:t> </a:t>
            </a:r>
            <a:endParaRPr lang="nb-NO" sz="2800">
              <a:latin typeface="TW Cen MT"/>
            </a:endParaRPr>
          </a:p>
        </p:txBody>
      </p:sp>
      <p:pic>
        <p:nvPicPr>
          <p:cNvPr id="4" name="Bilde 3">
            <a:extLst>
              <a:ext uri="{FF2B5EF4-FFF2-40B4-BE49-F238E27FC236}">
                <a16:creationId xmlns:a16="http://schemas.microsoft.com/office/drawing/2014/main" id="{C12035D5-0152-46FB-A329-C2FE11198B9B}"/>
              </a:ext>
            </a:extLst>
          </p:cNvPr>
          <p:cNvPicPr>
            <a:picLocks noChangeAspect="1"/>
          </p:cNvPicPr>
          <p:nvPr/>
        </p:nvPicPr>
        <p:blipFill>
          <a:blip r:embed="rId4"/>
          <a:stretch>
            <a:fillRect/>
          </a:stretch>
        </p:blipFill>
        <p:spPr>
          <a:xfrm>
            <a:off x="5327287" y="863676"/>
            <a:ext cx="2602932" cy="3354512"/>
          </a:xfrm>
          <a:prstGeom prst="rect">
            <a:avLst/>
          </a:prstGeom>
        </p:spPr>
      </p:pic>
      <p:pic>
        <p:nvPicPr>
          <p:cNvPr id="5" name="Bilde 4">
            <a:extLst>
              <a:ext uri="{FF2B5EF4-FFF2-40B4-BE49-F238E27FC236}">
                <a16:creationId xmlns:a16="http://schemas.microsoft.com/office/drawing/2014/main" id="{E84FB574-ADA2-4B2C-A985-73C7D9304F79}"/>
              </a:ext>
            </a:extLst>
          </p:cNvPr>
          <p:cNvPicPr>
            <a:picLocks noChangeAspect="1"/>
          </p:cNvPicPr>
          <p:nvPr/>
        </p:nvPicPr>
        <p:blipFill>
          <a:blip r:embed="rId5"/>
          <a:stretch>
            <a:fillRect/>
          </a:stretch>
        </p:blipFill>
        <p:spPr>
          <a:xfrm>
            <a:off x="7930219" y="1582802"/>
            <a:ext cx="3088172" cy="3533729"/>
          </a:xfrm>
          <a:prstGeom prst="rect">
            <a:avLst/>
          </a:prstGeom>
        </p:spPr>
      </p:pic>
      <p:sp>
        <p:nvSpPr>
          <p:cNvPr id="6" name="Plassholder for bunntekst 5">
            <a:extLst>
              <a:ext uri="{FF2B5EF4-FFF2-40B4-BE49-F238E27FC236}">
                <a16:creationId xmlns:a16="http://schemas.microsoft.com/office/drawing/2014/main" id="{F2AA3759-28D5-426D-949F-0B9A9978F864}"/>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4013719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27C470-AB00-48AF-88DB-B08658BCE1AD}"/>
              </a:ext>
            </a:extLst>
          </p:cNvPr>
          <p:cNvSpPr>
            <a:spLocks noGrp="1"/>
          </p:cNvSpPr>
          <p:nvPr>
            <p:ph type="title"/>
          </p:nvPr>
        </p:nvSpPr>
        <p:spPr>
          <a:xfrm>
            <a:off x="838200" y="28692"/>
            <a:ext cx="10515600" cy="860308"/>
          </a:xfrm>
        </p:spPr>
        <p:txBody>
          <a:bodyPr anchor="ctr">
            <a:normAutofit fontScale="90000"/>
          </a:bodyPr>
          <a:lstStyle/>
          <a:p>
            <a:r>
              <a:rPr lang="nb-NO" sz="3600">
                <a:solidFill>
                  <a:srgbClr val="FFFFFF"/>
                </a:solidFill>
              </a:rPr>
              <a:t>av vaksiner som ikke blir registrert via journalsystem</a:t>
            </a:r>
            <a:br>
              <a:rPr lang="nb-NO" sz="3600">
                <a:solidFill>
                  <a:srgbClr val="FFFFFF"/>
                </a:solidFill>
              </a:rPr>
            </a:br>
            <a:br>
              <a:rPr lang="nb-NO">
                <a:solidFill>
                  <a:srgbClr val="FFFFFF"/>
                </a:solidFill>
              </a:rPr>
            </a:br>
            <a:r>
              <a:rPr lang="nb-NO" sz="1300">
                <a:solidFill>
                  <a:srgbClr val="FFFFFF"/>
                </a:solidFill>
              </a:rPr>
              <a:t>https://www.fhi.no/hn/helseregistre-og-registre/sysvak/veileder-for-sysvak-nett/</a:t>
            </a:r>
          </a:p>
        </p:txBody>
      </p:sp>
      <p:sp>
        <p:nvSpPr>
          <p:cNvPr id="3" name="Plassholder for innhold 2">
            <a:extLst>
              <a:ext uri="{FF2B5EF4-FFF2-40B4-BE49-F238E27FC236}">
                <a16:creationId xmlns:a16="http://schemas.microsoft.com/office/drawing/2014/main" id="{BC8E7FEF-DF7F-41F8-8CCE-C1B3068E6C1B}"/>
              </a:ext>
            </a:extLst>
          </p:cNvPr>
          <p:cNvSpPr>
            <a:spLocks noGrp="1"/>
          </p:cNvSpPr>
          <p:nvPr>
            <p:ph idx="1"/>
          </p:nvPr>
        </p:nvSpPr>
        <p:spPr>
          <a:xfrm>
            <a:off x="838200" y="153141"/>
            <a:ext cx="10934700" cy="1103798"/>
          </a:xfrm>
        </p:spPr>
        <p:txBody>
          <a:bodyPr>
            <a:normAutofit/>
          </a:bodyPr>
          <a:lstStyle/>
          <a:p>
            <a:pPr marL="0" indent="0">
              <a:buNone/>
            </a:pPr>
            <a:r>
              <a:rPr lang="nb-NO" sz="2000" b="1"/>
              <a:t>Registrering av vaksiner via SYSVAK – nett </a:t>
            </a:r>
            <a:r>
              <a:rPr lang="nb-NO" sz="2000"/>
              <a:t>(gjelder journalsystem som ikke har integrasjon opp mot SYSVAK-registrering)</a:t>
            </a:r>
          </a:p>
        </p:txBody>
      </p:sp>
      <p:sp>
        <p:nvSpPr>
          <p:cNvPr id="5" name="Rektangel 4">
            <a:extLst>
              <a:ext uri="{FF2B5EF4-FFF2-40B4-BE49-F238E27FC236}">
                <a16:creationId xmlns:a16="http://schemas.microsoft.com/office/drawing/2014/main" id="{9F68AFE5-89EE-4F31-82A0-ED63B54D4A0F}"/>
              </a:ext>
            </a:extLst>
          </p:cNvPr>
          <p:cNvSpPr/>
          <p:nvPr/>
        </p:nvSpPr>
        <p:spPr>
          <a:xfrm>
            <a:off x="647700" y="836325"/>
            <a:ext cx="10706100" cy="5632311"/>
          </a:xfrm>
          <a:prstGeom prst="rect">
            <a:avLst/>
          </a:prstGeom>
        </p:spPr>
        <p:txBody>
          <a:bodyPr wrap="square" lIns="91440" tIns="45720" rIns="91440" bIns="45720" anchor="t">
            <a:spAutoFit/>
          </a:bodyPr>
          <a:lstStyle/>
          <a:p>
            <a:r>
              <a:rPr lang="nb-NO" sz="2000"/>
              <a:t>Sysvak-nett ligger i Bergen kommune tilgjengelig på startmenyen på Sikker Sone. En kan velge å registrer vaksiner enkeltvis eller som fellesregistrering. I institusjoner anbefales det at èn person er ansvarlig for registrering av vaksiner ved fellesregistrering før arbeidsdagens slutt.</a:t>
            </a:r>
          </a:p>
          <a:p>
            <a:endParaRPr lang="nb-NO" sz="2000"/>
          </a:p>
          <a:p>
            <a:r>
              <a:rPr lang="nb-NO" sz="2000" b="1">
                <a:solidFill>
                  <a:srgbClr val="000000"/>
                </a:solidFill>
              </a:rPr>
              <a:t>Tilgang til SYSVAK-nett </a:t>
            </a:r>
            <a:r>
              <a:rPr lang="nb-NO" sz="2000">
                <a:solidFill>
                  <a:srgbClr val="000000"/>
                </a:solidFill>
              </a:rPr>
              <a:t> </a:t>
            </a:r>
          </a:p>
          <a:p>
            <a:r>
              <a:rPr lang="nb-NO" sz="2000">
                <a:solidFill>
                  <a:srgbClr val="000000"/>
                </a:solidFill>
              </a:rPr>
              <a:t>Helsepersonell som ikke har tilgang til EPJ med </a:t>
            </a:r>
          </a:p>
          <a:p>
            <a:r>
              <a:rPr lang="nb-NO" sz="2000">
                <a:solidFill>
                  <a:srgbClr val="000000"/>
                </a:solidFill>
              </a:rPr>
              <a:t>SYSVAK kommunikasjon må:  </a:t>
            </a:r>
          </a:p>
          <a:p>
            <a:endParaRPr lang="nb-NO" sz="2000">
              <a:solidFill>
                <a:srgbClr val="000000"/>
              </a:solidFill>
            </a:endParaRPr>
          </a:p>
          <a:p>
            <a:pPr>
              <a:buFont typeface="Arial" panose="020B0604020202020204" pitchFamily="34" charset="0"/>
              <a:buChar char="•"/>
            </a:pPr>
            <a:r>
              <a:rPr lang="nb-NO" sz="2000">
                <a:solidFill>
                  <a:srgbClr val="000000"/>
                </a:solidFill>
              </a:rPr>
              <a:t>kunne logge inn med </a:t>
            </a:r>
            <a:r>
              <a:rPr lang="nb-NO" sz="2000" err="1">
                <a:solidFill>
                  <a:srgbClr val="000000"/>
                </a:solidFill>
              </a:rPr>
              <a:t>eID</a:t>
            </a:r>
            <a:r>
              <a:rPr lang="nb-NO" sz="2000">
                <a:solidFill>
                  <a:srgbClr val="000000"/>
                </a:solidFill>
              </a:rPr>
              <a:t>  </a:t>
            </a:r>
          </a:p>
          <a:p>
            <a:pPr>
              <a:buFont typeface="Arial" panose="020B0604020202020204" pitchFamily="34" charset="0"/>
              <a:buChar char="•"/>
            </a:pPr>
            <a:r>
              <a:rPr lang="nb-NO" sz="2000">
                <a:solidFill>
                  <a:srgbClr val="000000"/>
                </a:solidFill>
              </a:rPr>
              <a:t>ha gyldig norsk autorisasjon som lege, sykepleier, helsesykepleier, reseptarfarmasøyt, provisorfarmasøyt og apotektekniker og ha gyldig HPR-nummer</a:t>
            </a:r>
          </a:p>
          <a:p>
            <a:pPr>
              <a:buFont typeface="Arial" panose="020B0604020202020204" pitchFamily="34" charset="0"/>
              <a:buChar char="•"/>
            </a:pPr>
            <a:r>
              <a:rPr lang="nb-NO" sz="2000">
                <a:solidFill>
                  <a:srgbClr val="000000"/>
                </a:solidFill>
              </a:rPr>
              <a:t>Ha tilgang til vaksinerende enhets organisasjonsnummer</a:t>
            </a:r>
          </a:p>
          <a:p>
            <a:endParaRPr lang="nb-NO" sz="2000" b="1">
              <a:solidFill>
                <a:srgbClr val="000000"/>
              </a:solidFill>
            </a:endParaRPr>
          </a:p>
          <a:p>
            <a:r>
              <a:rPr lang="nb-NO" sz="2000" b="1">
                <a:solidFill>
                  <a:srgbClr val="000000"/>
                </a:solidFill>
              </a:rPr>
              <a:t>Journalføring </a:t>
            </a:r>
          </a:p>
          <a:p>
            <a:r>
              <a:rPr lang="nb-NO" sz="2000">
                <a:solidFill>
                  <a:srgbClr val="000000"/>
                </a:solidFill>
              </a:rPr>
              <a:t>Bruk av SYSVAK-nett er ikke en erstatning for journalføring. Vaksinasjon er journalpliktige opplysninger og viktig ved vaksinering. Dersom vaksinatør benytter SYSVAK-nett må de i tillegg journalføre opplysningene i egnet pasientjournalsystem.</a:t>
            </a:r>
            <a:endParaRPr lang="nb-NO" sz="2000" b="0" i="0" u="none" strike="noStrike">
              <a:solidFill>
                <a:srgbClr val="000000"/>
              </a:solidFill>
              <a:effectLst/>
            </a:endParaRPr>
          </a:p>
        </p:txBody>
      </p:sp>
      <p:pic>
        <p:nvPicPr>
          <p:cNvPr id="6" name="Bilde 5">
            <a:extLst>
              <a:ext uri="{FF2B5EF4-FFF2-40B4-BE49-F238E27FC236}">
                <a16:creationId xmlns:a16="http://schemas.microsoft.com/office/drawing/2014/main" id="{8EC19064-5D63-47B9-ABD0-7D8EDE442B27}"/>
              </a:ext>
            </a:extLst>
          </p:cNvPr>
          <p:cNvPicPr>
            <a:picLocks noChangeAspect="1"/>
          </p:cNvPicPr>
          <p:nvPr/>
        </p:nvPicPr>
        <p:blipFill>
          <a:blip r:embed="rId3"/>
          <a:stretch>
            <a:fillRect/>
          </a:stretch>
        </p:blipFill>
        <p:spPr>
          <a:xfrm>
            <a:off x="6305550" y="1789967"/>
            <a:ext cx="5212532" cy="2072820"/>
          </a:xfrm>
          <a:prstGeom prst="rect">
            <a:avLst/>
          </a:prstGeom>
        </p:spPr>
      </p:pic>
      <p:sp>
        <p:nvSpPr>
          <p:cNvPr id="4" name="Plassholder for bunntekst 3">
            <a:extLst>
              <a:ext uri="{FF2B5EF4-FFF2-40B4-BE49-F238E27FC236}">
                <a16:creationId xmlns:a16="http://schemas.microsoft.com/office/drawing/2014/main" id="{79969FF7-11C2-46D7-BAE8-BC8325EBC49D}"/>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190533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F18E39-2969-4A73-87BD-68DB8825B16E}"/>
              </a:ext>
            </a:extLst>
          </p:cNvPr>
          <p:cNvSpPr>
            <a:spLocks noGrp="1"/>
          </p:cNvSpPr>
          <p:nvPr>
            <p:ph type="title"/>
          </p:nvPr>
        </p:nvSpPr>
        <p:spPr/>
        <p:txBody>
          <a:bodyPr/>
          <a:lstStyle/>
          <a:p>
            <a:r>
              <a:rPr lang="nb-NO" b="1"/>
              <a:t>Vaksinasjon</a:t>
            </a:r>
          </a:p>
        </p:txBody>
      </p:sp>
      <p:sp>
        <p:nvSpPr>
          <p:cNvPr id="3" name="Plassholder for innhold 2">
            <a:extLst>
              <a:ext uri="{FF2B5EF4-FFF2-40B4-BE49-F238E27FC236}">
                <a16:creationId xmlns:a16="http://schemas.microsoft.com/office/drawing/2014/main" id="{7A666BC9-8410-4B9C-BE78-ED0EA7CFEFCC}"/>
              </a:ext>
            </a:extLst>
          </p:cNvPr>
          <p:cNvSpPr>
            <a:spLocks noGrp="1"/>
          </p:cNvSpPr>
          <p:nvPr>
            <p:ph idx="1"/>
          </p:nvPr>
        </p:nvSpPr>
        <p:spPr/>
        <p:txBody>
          <a:bodyPr/>
          <a:lstStyle/>
          <a:p>
            <a:pPr lvl="1">
              <a:lnSpc>
                <a:spcPct val="150000"/>
              </a:lnSpc>
            </a:pPr>
            <a:r>
              <a:rPr lang="nb-NO" sz="2800"/>
              <a:t>Vaksine trukket opp i sprøyte skal benyttes innen 60 min</a:t>
            </a:r>
          </a:p>
          <a:p>
            <a:pPr lvl="1">
              <a:lnSpc>
                <a:spcPct val="150000"/>
              </a:lnSpc>
            </a:pPr>
            <a:r>
              <a:rPr lang="nb-NO" sz="2800"/>
              <a:t>Vaksine som skal transporteres til annet sted skal transporteres i hetteglass</a:t>
            </a:r>
          </a:p>
          <a:p>
            <a:pPr lvl="1">
              <a:lnSpc>
                <a:spcPct val="150000"/>
              </a:lnSpc>
            </a:pPr>
            <a:r>
              <a:rPr lang="nb-NO" sz="2800"/>
              <a:t>Vaksine som skal settes av andre enn den som har blandet vaksinen merkes med dato/tid for blanding, holdbarhet og initialer til den som har blandet vaksinen</a:t>
            </a:r>
          </a:p>
          <a:p>
            <a:endParaRPr lang="nb-NO"/>
          </a:p>
        </p:txBody>
      </p:sp>
      <p:sp>
        <p:nvSpPr>
          <p:cNvPr id="4" name="Plassholder for bunntekst 3">
            <a:extLst>
              <a:ext uri="{FF2B5EF4-FFF2-40B4-BE49-F238E27FC236}">
                <a16:creationId xmlns:a16="http://schemas.microsoft.com/office/drawing/2014/main" id="{8C67A168-4D9D-47C3-8FAB-FCBFFECBCABC}"/>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2434077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27C470-AB00-48AF-88DB-B08658BCE1AD}"/>
              </a:ext>
            </a:extLst>
          </p:cNvPr>
          <p:cNvSpPr>
            <a:spLocks noGrp="1"/>
          </p:cNvSpPr>
          <p:nvPr>
            <p:ph type="title"/>
          </p:nvPr>
        </p:nvSpPr>
        <p:spPr>
          <a:xfrm>
            <a:off x="838200" y="469127"/>
            <a:ext cx="10515600" cy="1103798"/>
          </a:xfrm>
        </p:spPr>
        <p:txBody>
          <a:bodyPr anchor="ctr">
            <a:normAutofit/>
          </a:bodyPr>
          <a:lstStyle/>
          <a:p>
            <a:r>
              <a:rPr lang="nb-NO" sz="1900" b="1"/>
              <a:t>Registrering av vaksine på SYSVAK-nett </a:t>
            </a:r>
            <a:r>
              <a:rPr lang="nb-NO" sz="1900"/>
              <a:t>– for registrering av vaksiner som ikke blir registrert via journalsystem</a:t>
            </a:r>
            <a:br>
              <a:rPr lang="nb-NO" sz="1900"/>
            </a:br>
            <a:br>
              <a:rPr lang="nb-NO" sz="1900"/>
            </a:br>
            <a:r>
              <a:rPr lang="nb-NO" sz="1900">
                <a:hlinkClick r:id="rId2"/>
              </a:rPr>
              <a:t>https://www.fhi.no/hn/helseregistre-og-registre/sysvak/veileder-for-sysvak-nett//</a:t>
            </a:r>
            <a:r>
              <a:rPr lang="nb-NO" sz="1900"/>
              <a:t> </a:t>
            </a:r>
          </a:p>
        </p:txBody>
      </p:sp>
      <p:pic>
        <p:nvPicPr>
          <p:cNvPr id="7" name="Bilde 6">
            <a:extLst>
              <a:ext uri="{FF2B5EF4-FFF2-40B4-BE49-F238E27FC236}">
                <a16:creationId xmlns:a16="http://schemas.microsoft.com/office/drawing/2014/main" id="{B27B6583-ADC9-448A-9E27-15A8D2AC63B9}"/>
              </a:ext>
            </a:extLst>
          </p:cNvPr>
          <p:cNvPicPr>
            <a:picLocks noChangeAspect="1"/>
          </p:cNvPicPr>
          <p:nvPr/>
        </p:nvPicPr>
        <p:blipFill>
          <a:blip r:embed="rId3"/>
          <a:stretch>
            <a:fillRect/>
          </a:stretch>
        </p:blipFill>
        <p:spPr>
          <a:xfrm>
            <a:off x="838200" y="1993900"/>
            <a:ext cx="5181600" cy="3886981"/>
          </a:xfrm>
          <a:prstGeom prst="rect">
            <a:avLst/>
          </a:prstGeom>
          <a:noFill/>
        </p:spPr>
      </p:pic>
      <p:sp>
        <p:nvSpPr>
          <p:cNvPr id="3" name="Plassholder for innhold 2">
            <a:extLst>
              <a:ext uri="{FF2B5EF4-FFF2-40B4-BE49-F238E27FC236}">
                <a16:creationId xmlns:a16="http://schemas.microsoft.com/office/drawing/2014/main" id="{BC8E7FEF-DF7F-41F8-8CCE-C1B3068E6C1B}"/>
              </a:ext>
            </a:extLst>
          </p:cNvPr>
          <p:cNvSpPr>
            <a:spLocks noGrp="1"/>
          </p:cNvSpPr>
          <p:nvPr>
            <p:ph sz="half" idx="2"/>
          </p:nvPr>
        </p:nvSpPr>
        <p:spPr>
          <a:xfrm>
            <a:off x="6096000" y="1825626"/>
            <a:ext cx="5410200" cy="4055255"/>
          </a:xfrm>
        </p:spPr>
        <p:txBody>
          <a:bodyPr vert="horz" lIns="45720" tIns="45720" rIns="45720" bIns="45720" rtlCol="0">
            <a:normAutofit/>
          </a:bodyPr>
          <a:lstStyle/>
          <a:p>
            <a:r>
              <a:rPr lang="nb-NO" sz="1700"/>
              <a:t>SYSVAK-nett bruker </a:t>
            </a:r>
            <a:r>
              <a:rPr lang="nb-NO" sz="1700" err="1"/>
              <a:t>HelseID</a:t>
            </a:r>
            <a:r>
              <a:rPr lang="nb-NO" sz="1700"/>
              <a:t> for innlogging. Helsepersonell vil komme til ID-porten for å logge seg inn med smartkort eller Bank-ID. Du må ha gyldig autorisasjon som lege, sykepleier, provisorfarmasøyt, reseptarfarmasøyt og apotektekniker i Helsepersonellregisteret før du får tilgang til SYSVAK-nett. </a:t>
            </a:r>
          </a:p>
          <a:p>
            <a:r>
              <a:rPr lang="nb-NO" sz="1700"/>
              <a:t>Når du logger deg inn første gang, må du lese og godta vilkår for bruk før du får bruke webløsningen. Dersom du ikke godtar, logges du automatisk ut.</a:t>
            </a:r>
          </a:p>
          <a:p>
            <a:r>
              <a:rPr lang="nb-NO" sz="1700" b="1"/>
              <a:t>NB!</a:t>
            </a:r>
            <a:r>
              <a:rPr lang="nb-NO" sz="1700"/>
              <a:t> Den som registrerer vaksiner via SYSVAK-nett må vite organisasjonsnummer for vaksinerende enhet (dvs enhet vaksinen er satt ved). </a:t>
            </a:r>
          </a:p>
        </p:txBody>
      </p:sp>
      <p:sp>
        <p:nvSpPr>
          <p:cNvPr id="4" name="Plassholder for bunntekst 3">
            <a:extLst>
              <a:ext uri="{FF2B5EF4-FFF2-40B4-BE49-F238E27FC236}">
                <a16:creationId xmlns:a16="http://schemas.microsoft.com/office/drawing/2014/main" id="{15F2FBF3-46B9-4242-A879-25B647516219}"/>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3680371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27C470-AB00-48AF-88DB-B08658BCE1AD}"/>
              </a:ext>
            </a:extLst>
          </p:cNvPr>
          <p:cNvSpPr>
            <a:spLocks noGrp="1"/>
          </p:cNvSpPr>
          <p:nvPr>
            <p:ph type="title"/>
          </p:nvPr>
        </p:nvSpPr>
        <p:spPr>
          <a:xfrm>
            <a:off x="838200" y="-74325"/>
            <a:ext cx="10515600" cy="823625"/>
          </a:xfrm>
        </p:spPr>
        <p:txBody>
          <a:bodyPr anchor="ctr">
            <a:normAutofit fontScale="90000"/>
          </a:bodyPr>
          <a:lstStyle/>
          <a:p>
            <a:br>
              <a:rPr lang="nb-NO" sz="3100">
                <a:solidFill>
                  <a:srgbClr val="FFFFFF"/>
                </a:solidFill>
              </a:rPr>
            </a:br>
            <a:r>
              <a:rPr lang="nb-NO" b="1"/>
              <a:t>Registrering av vaksine i SYSVAK- nett</a:t>
            </a:r>
            <a:br>
              <a:rPr lang="nb-NO">
                <a:solidFill>
                  <a:srgbClr val="FFFFFF"/>
                </a:solidFill>
              </a:rPr>
            </a:br>
            <a:r>
              <a:rPr lang="nb-NO" sz="1300">
                <a:solidFill>
                  <a:srgbClr val="FFFFFF"/>
                </a:solidFill>
              </a:rPr>
              <a:t>https://www.fhi.no/hn/helseregistre-og-registre/sysvak/veileder-for-sysvak-nett/</a:t>
            </a:r>
          </a:p>
        </p:txBody>
      </p:sp>
      <p:sp>
        <p:nvSpPr>
          <p:cNvPr id="3" name="Plassholder for innhold 2">
            <a:extLst>
              <a:ext uri="{FF2B5EF4-FFF2-40B4-BE49-F238E27FC236}">
                <a16:creationId xmlns:a16="http://schemas.microsoft.com/office/drawing/2014/main" id="{BC8E7FEF-DF7F-41F8-8CCE-C1B3068E6C1B}"/>
              </a:ext>
            </a:extLst>
          </p:cNvPr>
          <p:cNvSpPr>
            <a:spLocks noGrp="1"/>
          </p:cNvSpPr>
          <p:nvPr>
            <p:ph sz="half" idx="1"/>
          </p:nvPr>
        </p:nvSpPr>
        <p:spPr>
          <a:xfrm>
            <a:off x="838200" y="749300"/>
            <a:ext cx="5181600" cy="5486400"/>
          </a:xfrm>
        </p:spPr>
        <p:txBody>
          <a:bodyPr>
            <a:normAutofit/>
          </a:bodyPr>
          <a:lstStyle/>
          <a:p>
            <a:r>
              <a:rPr lang="nb-NO"/>
              <a:t>Logg inn via ID-PORTEN</a:t>
            </a:r>
          </a:p>
          <a:p>
            <a:r>
              <a:rPr lang="nb-NO" err="1">
                <a:solidFill>
                  <a:srgbClr val="000000"/>
                </a:solidFill>
              </a:rPr>
              <a:t>HelseID</a:t>
            </a:r>
            <a:r>
              <a:rPr lang="nb-NO">
                <a:solidFill>
                  <a:srgbClr val="000000"/>
                </a:solidFill>
              </a:rPr>
              <a:t> kan være knyttet til arbeidssted. Hvis stedet der du vaksinerer i dag ikke er </a:t>
            </a:r>
            <a:r>
              <a:rPr lang="nb-NO" i="1">
                <a:solidFill>
                  <a:srgbClr val="000000"/>
                </a:solidFill>
              </a:rPr>
              <a:t>Din helseenhet</a:t>
            </a:r>
            <a:r>
              <a:rPr lang="nb-NO">
                <a:solidFill>
                  <a:srgbClr val="000000"/>
                </a:solidFill>
              </a:rPr>
              <a:t>, fyll inn riktig sted i </a:t>
            </a:r>
            <a:r>
              <a:rPr lang="nb-NO" i="1">
                <a:solidFill>
                  <a:srgbClr val="000000"/>
                </a:solidFill>
              </a:rPr>
              <a:t>Navn på enhet</a:t>
            </a:r>
            <a:r>
              <a:rPr lang="nb-NO">
                <a:solidFill>
                  <a:srgbClr val="000000"/>
                </a:solidFill>
              </a:rPr>
              <a:t> og </a:t>
            </a:r>
            <a:r>
              <a:rPr lang="nb-NO" u="sng">
                <a:solidFill>
                  <a:srgbClr val="000000"/>
                </a:solidFill>
              </a:rPr>
              <a:t>organisasjonsnummer</a:t>
            </a:r>
            <a:r>
              <a:rPr lang="nb-NO">
                <a:solidFill>
                  <a:srgbClr val="000000"/>
                </a:solidFill>
              </a:rPr>
              <a:t> </a:t>
            </a:r>
          </a:p>
          <a:p>
            <a:r>
              <a:rPr lang="nb-NO">
                <a:solidFill>
                  <a:srgbClr val="000000"/>
                </a:solidFill>
              </a:rPr>
              <a:t>Skriv </a:t>
            </a:r>
            <a:r>
              <a:rPr lang="nb-NO" i="1">
                <a:solidFill>
                  <a:srgbClr val="000000"/>
                </a:solidFill>
              </a:rPr>
              <a:t>Navn på enhet</a:t>
            </a:r>
            <a:r>
              <a:rPr lang="nb-NO">
                <a:solidFill>
                  <a:srgbClr val="000000"/>
                </a:solidFill>
              </a:rPr>
              <a:t> så utfyllende som mulig. F.eks. navn på sykehjem og kommune, ikke bare kommune.</a:t>
            </a:r>
          </a:p>
          <a:p>
            <a:r>
              <a:rPr lang="nb-NO">
                <a:solidFill>
                  <a:srgbClr val="000000"/>
                </a:solidFill>
              </a:rPr>
              <a:t>For å bruke SYSVAK-nett må </a:t>
            </a:r>
            <a:r>
              <a:rPr lang="nb-NO" i="1">
                <a:solidFill>
                  <a:srgbClr val="000000"/>
                </a:solidFill>
              </a:rPr>
              <a:t>Navn på enhet</a:t>
            </a:r>
            <a:r>
              <a:rPr lang="nb-NO">
                <a:solidFill>
                  <a:srgbClr val="000000"/>
                </a:solidFill>
              </a:rPr>
              <a:t> og </a:t>
            </a:r>
            <a:r>
              <a:rPr lang="nb-NO" i="1">
                <a:solidFill>
                  <a:srgbClr val="000000"/>
                </a:solidFill>
              </a:rPr>
              <a:t>Organisasjonsnummer</a:t>
            </a:r>
            <a:r>
              <a:rPr lang="nb-NO">
                <a:solidFill>
                  <a:srgbClr val="000000"/>
                </a:solidFill>
              </a:rPr>
              <a:t> fylles inn.</a:t>
            </a:r>
            <a:endParaRPr lang="nb-NO"/>
          </a:p>
          <a:p>
            <a:pPr algn="ctr"/>
            <a:endParaRPr lang="nb-NO"/>
          </a:p>
        </p:txBody>
      </p:sp>
      <p:pic>
        <p:nvPicPr>
          <p:cNvPr id="6" name="Bilde 5">
            <a:extLst>
              <a:ext uri="{FF2B5EF4-FFF2-40B4-BE49-F238E27FC236}">
                <a16:creationId xmlns:a16="http://schemas.microsoft.com/office/drawing/2014/main" id="{839356E6-4309-4595-9F50-46EB580034C0}"/>
              </a:ext>
            </a:extLst>
          </p:cNvPr>
          <p:cNvPicPr>
            <a:picLocks noChangeAspect="1"/>
          </p:cNvPicPr>
          <p:nvPr/>
        </p:nvPicPr>
        <p:blipFill>
          <a:blip r:embed="rId2"/>
          <a:stretch>
            <a:fillRect/>
          </a:stretch>
        </p:blipFill>
        <p:spPr>
          <a:xfrm>
            <a:off x="6345373" y="584200"/>
            <a:ext cx="4835253" cy="6273800"/>
          </a:xfrm>
          <a:prstGeom prst="rect">
            <a:avLst/>
          </a:prstGeom>
        </p:spPr>
      </p:pic>
      <p:sp>
        <p:nvSpPr>
          <p:cNvPr id="4" name="Plassholder for bunntekst 3">
            <a:extLst>
              <a:ext uri="{FF2B5EF4-FFF2-40B4-BE49-F238E27FC236}">
                <a16:creationId xmlns:a16="http://schemas.microsoft.com/office/drawing/2014/main" id="{1EC4FC8B-236B-4F62-B096-DCEBB737F88C}"/>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3422236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287BAEA-ED23-4E0D-B869-343881BFCAE4}"/>
              </a:ext>
            </a:extLst>
          </p:cNvPr>
          <p:cNvSpPr>
            <a:spLocks noGrp="1"/>
          </p:cNvSpPr>
          <p:nvPr>
            <p:ph type="title"/>
          </p:nvPr>
        </p:nvSpPr>
        <p:spPr>
          <a:xfrm>
            <a:off x="838200" y="469126"/>
            <a:ext cx="10515600" cy="5438513"/>
          </a:xfrm>
        </p:spPr>
        <p:txBody>
          <a:bodyPr/>
          <a:lstStyle/>
          <a:p>
            <a:pPr algn="ctr"/>
            <a:r>
              <a:rPr lang="nb-NO" sz="8000" b="1">
                <a:solidFill>
                  <a:schemeClr val="bg1"/>
                </a:solidFill>
              </a:rPr>
              <a:t>Feilregistrering av vaksine</a:t>
            </a:r>
          </a:p>
        </p:txBody>
      </p:sp>
    </p:spTree>
    <p:extLst>
      <p:ext uri="{BB962C8B-B14F-4D97-AF65-F5344CB8AC3E}">
        <p14:creationId xmlns:p14="http://schemas.microsoft.com/office/powerpoint/2010/main" val="2933444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4BF818-2904-4EEA-8377-B41C80561F3F}"/>
              </a:ext>
            </a:extLst>
          </p:cNvPr>
          <p:cNvSpPr>
            <a:spLocks noGrp="1"/>
          </p:cNvSpPr>
          <p:nvPr>
            <p:ph type="title"/>
          </p:nvPr>
        </p:nvSpPr>
        <p:spPr>
          <a:xfrm>
            <a:off x="838200" y="469127"/>
            <a:ext cx="10515600" cy="1103798"/>
          </a:xfrm>
        </p:spPr>
        <p:txBody>
          <a:bodyPr anchor="ctr">
            <a:normAutofit/>
          </a:bodyPr>
          <a:lstStyle/>
          <a:p>
            <a:r>
              <a:rPr lang="nb-NO" b="1"/>
              <a:t>Feilregistreringer av vaksine</a:t>
            </a:r>
          </a:p>
        </p:txBody>
      </p:sp>
      <p:sp>
        <p:nvSpPr>
          <p:cNvPr id="3" name="Plassholder for innhold 2">
            <a:extLst>
              <a:ext uri="{FF2B5EF4-FFF2-40B4-BE49-F238E27FC236}">
                <a16:creationId xmlns:a16="http://schemas.microsoft.com/office/drawing/2014/main" id="{C1005107-2FDE-4303-8F4C-C8C4879506DF}"/>
              </a:ext>
            </a:extLst>
          </p:cNvPr>
          <p:cNvSpPr>
            <a:spLocks noGrp="1"/>
          </p:cNvSpPr>
          <p:nvPr>
            <p:ph sz="half" idx="1"/>
          </p:nvPr>
        </p:nvSpPr>
        <p:spPr>
          <a:xfrm>
            <a:off x="654121" y="1335640"/>
            <a:ext cx="5365679" cy="4911048"/>
          </a:xfrm>
        </p:spPr>
        <p:txBody>
          <a:bodyPr>
            <a:normAutofit lnSpcReduction="10000"/>
          </a:bodyPr>
          <a:lstStyle/>
          <a:p>
            <a:r>
              <a:rPr lang="nb-NO"/>
              <a:t>Dersom helsepersonell oppdager feilregistreringer av vaksine, sendes slettemelding via journalsystem (der SYSVAK-registrering er integrert) eller via SYSVAK-nett </a:t>
            </a:r>
            <a:r>
              <a:rPr lang="nb-NO" sz="1200">
                <a:hlinkClick r:id="rId2"/>
              </a:rPr>
              <a:t>https://www.fhi.no/hn/helseregistre-og-registre/sysvak/brukermanual-sysvaknett/#5-sletting-og-retting-av-feilregistreringer</a:t>
            </a:r>
            <a:endParaRPr lang="nb-NO" sz="1200"/>
          </a:p>
          <a:p>
            <a:pPr marL="0" indent="0">
              <a:buNone/>
            </a:pPr>
            <a:endParaRPr lang="nb-NO"/>
          </a:p>
          <a:p>
            <a:pPr lvl="0"/>
            <a:r>
              <a:rPr lang="nb-NO" sz="2400">
                <a:solidFill>
                  <a:prstClr val="black"/>
                </a:solidFill>
              </a:rPr>
              <a:t>Hvis helsepersonell ikke lykkes med å endre vaksinasjon elektronisk, skal henvendelse gå til: </a:t>
            </a:r>
            <a:r>
              <a:rPr lang="nb-NO" sz="2400" u="sng">
                <a:solidFill>
                  <a:prstClr val="black"/>
                </a:solidFill>
                <a:hlinkClick r:id="rId3">
                  <a:extLst>
                    <a:ext uri="{A12FA001-AC4F-418D-AE19-62706E023703}">
                      <ahyp:hlinkClr xmlns:ahyp="http://schemas.microsoft.com/office/drawing/2018/hyperlinkcolor" val="tx"/>
                    </a:ext>
                  </a:extLst>
                </a:hlinkClick>
              </a:rPr>
              <a:t>sysvak@fhi.no</a:t>
            </a:r>
            <a:r>
              <a:rPr lang="nb-NO" sz="2400" u="sng">
                <a:solidFill>
                  <a:prstClr val="black"/>
                </a:solidFill>
              </a:rPr>
              <a:t> </a:t>
            </a:r>
            <a:r>
              <a:rPr lang="nb-NO" sz="2400">
                <a:solidFill>
                  <a:prstClr val="black"/>
                </a:solidFill>
              </a:rPr>
              <a:t> (Ikke send personsensitive opplysninger per e-post) </a:t>
            </a:r>
          </a:p>
          <a:p>
            <a:pPr marL="0" lvl="0" indent="0">
              <a:buNone/>
            </a:pPr>
            <a:endParaRPr lang="nb-NO" sz="2400">
              <a:solidFill>
                <a:prstClr val="black"/>
              </a:solidFill>
            </a:endParaRPr>
          </a:p>
          <a:p>
            <a:pPr lvl="0"/>
            <a:r>
              <a:rPr lang="nb-NO" sz="2400">
                <a:solidFill>
                  <a:prstClr val="black"/>
                </a:solidFill>
              </a:rPr>
              <a:t>Privatpersoner kontakter vaksinasjonssted</a:t>
            </a:r>
          </a:p>
          <a:p>
            <a:endParaRPr lang="nb-NO"/>
          </a:p>
          <a:p>
            <a:endParaRPr lang="nb-NO"/>
          </a:p>
          <a:p>
            <a:pPr marL="0" indent="0">
              <a:buNone/>
            </a:pPr>
            <a:endParaRPr lang="nb-NO"/>
          </a:p>
          <a:p>
            <a:endParaRPr lang="nb-NO"/>
          </a:p>
        </p:txBody>
      </p:sp>
      <p:pic>
        <p:nvPicPr>
          <p:cNvPr id="5" name="Bilde 4">
            <a:extLst>
              <a:ext uri="{FF2B5EF4-FFF2-40B4-BE49-F238E27FC236}">
                <a16:creationId xmlns:a16="http://schemas.microsoft.com/office/drawing/2014/main" id="{AA1BC7D5-C4BB-4406-A61B-93475CFC5FC8}"/>
              </a:ext>
            </a:extLst>
          </p:cNvPr>
          <p:cNvPicPr>
            <a:picLocks noChangeAspect="1"/>
          </p:cNvPicPr>
          <p:nvPr/>
        </p:nvPicPr>
        <p:blipFill>
          <a:blip r:embed="rId4"/>
          <a:stretch>
            <a:fillRect/>
          </a:stretch>
        </p:blipFill>
        <p:spPr>
          <a:xfrm>
            <a:off x="6112881" y="1335640"/>
            <a:ext cx="5424998" cy="5153748"/>
          </a:xfrm>
          <a:prstGeom prst="rect">
            <a:avLst/>
          </a:prstGeom>
          <a:noFill/>
        </p:spPr>
      </p:pic>
      <p:sp>
        <p:nvSpPr>
          <p:cNvPr id="4" name="Plassholder for bunntekst 3">
            <a:extLst>
              <a:ext uri="{FF2B5EF4-FFF2-40B4-BE49-F238E27FC236}">
                <a16:creationId xmlns:a16="http://schemas.microsoft.com/office/drawing/2014/main" id="{CAD532EE-1261-40BC-AF6B-918E8326F327}"/>
              </a:ext>
            </a:extLst>
          </p:cNvPr>
          <p:cNvSpPr>
            <a:spLocks noGrp="1"/>
          </p:cNvSpPr>
          <p:nvPr>
            <p:ph type="ftr" sz="quarter" idx="11"/>
          </p:nvPr>
        </p:nvSpPr>
        <p:spPr>
          <a:xfrm>
            <a:off x="1631952" y="6351355"/>
            <a:ext cx="6521449" cy="184666"/>
          </a:xfrm>
        </p:spPr>
        <p:txBody>
          <a:bodyPr wrap="square" anchor="ctr">
            <a:normAutofit/>
          </a:bodyPr>
          <a:lstStyle/>
          <a:p>
            <a:pPr>
              <a:spcAft>
                <a:spcPts val="600"/>
              </a:spcAft>
            </a:pPr>
            <a:r>
              <a:rPr lang="en-US"/>
              <a:t>Utarbeidet for bruk i Bergen kommune</a:t>
            </a:r>
          </a:p>
        </p:txBody>
      </p:sp>
    </p:spTree>
    <p:extLst>
      <p:ext uri="{BB962C8B-B14F-4D97-AF65-F5344CB8AC3E}">
        <p14:creationId xmlns:p14="http://schemas.microsoft.com/office/powerpoint/2010/main" val="3677415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287BAEA-ED23-4E0D-B869-343881BFCAE4}"/>
              </a:ext>
            </a:extLst>
          </p:cNvPr>
          <p:cNvSpPr>
            <a:spLocks noGrp="1"/>
          </p:cNvSpPr>
          <p:nvPr>
            <p:ph type="title"/>
          </p:nvPr>
        </p:nvSpPr>
        <p:spPr>
          <a:xfrm>
            <a:off x="838200" y="469126"/>
            <a:ext cx="10515600" cy="5438513"/>
          </a:xfrm>
        </p:spPr>
        <p:txBody>
          <a:bodyPr/>
          <a:lstStyle/>
          <a:p>
            <a:pPr algn="ctr"/>
            <a:r>
              <a:rPr lang="nb-NO" sz="8000" b="1">
                <a:solidFill>
                  <a:schemeClr val="bg1"/>
                </a:solidFill>
              </a:rPr>
              <a:t>Diverse informasjon</a:t>
            </a:r>
          </a:p>
        </p:txBody>
      </p:sp>
    </p:spTree>
    <p:extLst>
      <p:ext uri="{BB962C8B-B14F-4D97-AF65-F5344CB8AC3E}">
        <p14:creationId xmlns:p14="http://schemas.microsoft.com/office/powerpoint/2010/main" val="1106811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A017F4-A0DA-4576-9D15-430B5CD323AA}"/>
              </a:ext>
            </a:extLst>
          </p:cNvPr>
          <p:cNvSpPr>
            <a:spLocks noGrp="1"/>
          </p:cNvSpPr>
          <p:nvPr>
            <p:ph type="title"/>
          </p:nvPr>
        </p:nvSpPr>
        <p:spPr>
          <a:xfrm>
            <a:off x="1025692" y="1059"/>
            <a:ext cx="8015798" cy="820876"/>
          </a:xfrm>
        </p:spPr>
        <p:txBody>
          <a:bodyPr>
            <a:normAutofit/>
          </a:bodyPr>
          <a:lstStyle/>
          <a:p>
            <a:r>
              <a:rPr lang="nb-NO" err="1"/>
              <a:t>Div</a:t>
            </a:r>
            <a:r>
              <a:rPr lang="nb-NO"/>
              <a:t> nettsider</a:t>
            </a:r>
          </a:p>
        </p:txBody>
      </p:sp>
      <p:sp>
        <p:nvSpPr>
          <p:cNvPr id="3" name="Plassholder for innhold 2">
            <a:extLst>
              <a:ext uri="{FF2B5EF4-FFF2-40B4-BE49-F238E27FC236}">
                <a16:creationId xmlns:a16="http://schemas.microsoft.com/office/drawing/2014/main" id="{240C7C73-95BE-4CEF-BA62-96D91201445E}"/>
              </a:ext>
            </a:extLst>
          </p:cNvPr>
          <p:cNvSpPr>
            <a:spLocks noGrp="1"/>
          </p:cNvSpPr>
          <p:nvPr>
            <p:ph idx="1"/>
          </p:nvPr>
        </p:nvSpPr>
        <p:spPr>
          <a:xfrm>
            <a:off x="619281" y="904126"/>
            <a:ext cx="10795307" cy="5762806"/>
          </a:xfrm>
        </p:spPr>
        <p:txBody>
          <a:bodyPr>
            <a:normAutofit/>
          </a:bodyPr>
          <a:lstStyle/>
          <a:p>
            <a:endParaRPr lang="nb-NO" sz="1699" u="sng"/>
          </a:p>
          <a:p>
            <a:r>
              <a:rPr lang="nb-NO" sz="2000" u="sng"/>
              <a:t>Vaksinasjonsveilederen</a:t>
            </a:r>
            <a:r>
              <a:rPr lang="nb-NO" sz="1699" u="sng"/>
              <a:t> </a:t>
            </a:r>
            <a:r>
              <a:rPr lang="nb-NO" sz="1200">
                <a:hlinkClick r:id="rId3"/>
              </a:rPr>
              <a:t>https://www.fhi.no/nettpub/vaksinasjonsveilederen-for-helsepersonell/</a:t>
            </a:r>
            <a:endParaRPr lang="nb-NO" sz="1200"/>
          </a:p>
          <a:p>
            <a:r>
              <a:rPr lang="nb-NO" sz="2000" u="sng"/>
              <a:t>Filmer/opplæring </a:t>
            </a:r>
            <a:r>
              <a:rPr lang="nb-NO" sz="2000" u="sng" err="1"/>
              <a:t>Hdir</a:t>
            </a:r>
            <a:r>
              <a:rPr lang="nb-NO" sz="2000" u="sng"/>
              <a:t>  </a:t>
            </a:r>
            <a:r>
              <a:rPr lang="nn-NO" sz="900" u="sng">
                <a:hlinkClick r:id="rId4"/>
              </a:rPr>
              <a:t>https://www.kompetansebroen.no/nasjonal-opplaering-koronavaksinering/?o=innlandet</a:t>
            </a:r>
            <a:r>
              <a:rPr lang="nb-NO" sz="900"/>
              <a:t> </a:t>
            </a:r>
          </a:p>
          <a:p>
            <a:pPr marL="0" indent="0">
              <a:buNone/>
            </a:pPr>
            <a:endParaRPr lang="nb-NO" sz="900"/>
          </a:p>
          <a:p>
            <a:r>
              <a:rPr lang="nb-NO" sz="2000" u="sng"/>
              <a:t>Koronavaksinasjonsstatistikk</a:t>
            </a:r>
            <a:r>
              <a:rPr lang="nb-NO" sz="1866"/>
              <a:t> </a:t>
            </a:r>
            <a:r>
              <a:rPr lang="nb-NO" sz="1200">
                <a:hlinkClick r:id="rId5"/>
              </a:rPr>
              <a:t>https://www.fhi.no/sv/vaksine/koronavaksinasjonsprogrammet/koronavaksinasjonsstatistikk/</a:t>
            </a:r>
            <a:r>
              <a:rPr lang="nb-NO" sz="1200"/>
              <a:t> </a:t>
            </a:r>
          </a:p>
          <a:p>
            <a:pPr marL="0" indent="0">
              <a:buNone/>
            </a:pPr>
            <a:endParaRPr lang="nb-NO" sz="1200" u="sng"/>
          </a:p>
          <a:p>
            <a:r>
              <a:rPr lang="nb-NO" sz="2000" u="sng"/>
              <a:t>Informasjon om vaksinasjon mot Covid-19 på ulike språk </a:t>
            </a:r>
            <a:r>
              <a:rPr lang="nb-NO" sz="1200">
                <a:hlinkClick r:id="rId6"/>
              </a:rPr>
              <a:t>https://www.fhi.no/publ/informasjonsark/vaksine-mot-koronavirus---comirnaty-biontech-og-pfizer/</a:t>
            </a:r>
            <a:r>
              <a:rPr lang="nb-NO" sz="1200"/>
              <a:t> </a:t>
            </a:r>
          </a:p>
          <a:p>
            <a:pPr marL="0" indent="0">
              <a:buNone/>
            </a:pPr>
            <a:endParaRPr lang="nb-NO" sz="1200"/>
          </a:p>
          <a:p>
            <a:r>
              <a:rPr lang="nb-NO" sz="2000" u="sng"/>
              <a:t>Koronavaksine på 1-2-3 </a:t>
            </a:r>
            <a:r>
              <a:rPr lang="nb-NO" sz="1699"/>
              <a:t>på ulike språk</a:t>
            </a:r>
            <a:r>
              <a:rPr lang="nb-NO" sz="1699" u="sng"/>
              <a:t> </a:t>
            </a:r>
            <a:r>
              <a:rPr lang="nb-NO" sz="1200" u="sng">
                <a:hlinkClick r:id="rId7"/>
              </a:rPr>
              <a:t>https://www.fhi.no/publ/informasjonsark/koronavaksine-pa-1-2-3/</a:t>
            </a:r>
            <a:endParaRPr lang="nb-NO" sz="1200" u="sng"/>
          </a:p>
          <a:p>
            <a:pPr marL="0" indent="0">
              <a:buNone/>
            </a:pPr>
            <a:endParaRPr lang="nb-NO" sz="1200" u="sng"/>
          </a:p>
          <a:p>
            <a:r>
              <a:rPr lang="nb-NO" sz="2000" u="sng"/>
              <a:t>Plakat vaksinering </a:t>
            </a:r>
            <a:r>
              <a:rPr lang="nb-NO" sz="1200" u="sng">
                <a:hlinkClick r:id="rId8"/>
              </a:rPr>
              <a:t>https://www.fhi.no/publ/plakat/koronavaksine-til-prioriterte-grupper/</a:t>
            </a:r>
            <a:endParaRPr lang="nb-NO" sz="1200" u="sng"/>
          </a:p>
          <a:p>
            <a:pPr marL="0" indent="0">
              <a:buNone/>
            </a:pPr>
            <a:endParaRPr lang="nb-NO" sz="1200" u="sng"/>
          </a:p>
          <a:p>
            <a:r>
              <a:rPr lang="nb-NO" sz="2000"/>
              <a:t>Egenerklæringsskjema</a:t>
            </a:r>
            <a:r>
              <a:rPr lang="nb-NO" sz="1699" u="sng"/>
              <a:t> </a:t>
            </a:r>
            <a:r>
              <a:rPr lang="nb-NO" sz="1200">
                <a:hlinkClick r:id="rId9"/>
              </a:rPr>
              <a:t>https://www.fhi.no/publ/skjema/egenerklaringsskjema-for-koronavaksinasjon/</a:t>
            </a:r>
            <a:r>
              <a:rPr lang="nb-NO" sz="1200"/>
              <a:t> </a:t>
            </a:r>
          </a:p>
          <a:p>
            <a:pPr marL="0" indent="0">
              <a:buNone/>
            </a:pPr>
            <a:endParaRPr lang="nb-NO" sz="1200"/>
          </a:p>
          <a:p>
            <a:r>
              <a:rPr lang="nb-NO" sz="2000" u="sng"/>
              <a:t>Vaksinasjonskort/ timekort vaksinasjon </a:t>
            </a:r>
            <a:r>
              <a:rPr lang="nb-NO" sz="1200" u="sng">
                <a:hlinkClick r:id="rId10"/>
              </a:rPr>
              <a:t>https://www.fhi.no/contentassets/f01481b3ecca4cab9b244438f0ae292d/vaksinasjonskort_a4-2-per-side-22.12.2020.pdf</a:t>
            </a:r>
            <a:r>
              <a:rPr lang="nb-NO" sz="1200" u="sng"/>
              <a:t> </a:t>
            </a:r>
          </a:p>
        </p:txBody>
      </p:sp>
      <p:sp>
        <p:nvSpPr>
          <p:cNvPr id="4" name="Plassholder for bunntekst 3">
            <a:extLst>
              <a:ext uri="{FF2B5EF4-FFF2-40B4-BE49-F238E27FC236}">
                <a16:creationId xmlns:a16="http://schemas.microsoft.com/office/drawing/2014/main" id="{0C1CDCB6-53AF-46B4-AC26-86B0CC8F2D9A}"/>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128195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innhold 2">
            <a:extLst>
              <a:ext uri="{FF2B5EF4-FFF2-40B4-BE49-F238E27FC236}">
                <a16:creationId xmlns:a16="http://schemas.microsoft.com/office/drawing/2014/main" id="{E00783FF-7FAD-4FCA-B60A-99FAA674CD00}"/>
              </a:ext>
            </a:extLst>
          </p:cNvPr>
          <p:cNvGraphicFramePr>
            <a:graphicFrameLocks noGrp="1"/>
          </p:cNvGraphicFramePr>
          <p:nvPr>
            <p:ph idx="1"/>
            <p:extLst>
              <p:ext uri="{D42A27DB-BD31-4B8C-83A1-F6EECF244321}">
                <p14:modId xmlns:p14="http://schemas.microsoft.com/office/powerpoint/2010/main" val="43759801"/>
              </p:ext>
            </p:extLst>
          </p:nvPr>
        </p:nvGraphicFramePr>
        <p:xfrm>
          <a:off x="841134" y="123907"/>
          <a:ext cx="10509731" cy="6565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ssholder for bunntekst 2">
            <a:extLst>
              <a:ext uri="{FF2B5EF4-FFF2-40B4-BE49-F238E27FC236}">
                <a16:creationId xmlns:a16="http://schemas.microsoft.com/office/drawing/2014/main" id="{C47CED4E-D153-4201-A791-5799D8CAB249}"/>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178620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287BAEA-ED23-4E0D-B869-343881BFCAE4}"/>
              </a:ext>
            </a:extLst>
          </p:cNvPr>
          <p:cNvSpPr>
            <a:spLocks noGrp="1"/>
          </p:cNvSpPr>
          <p:nvPr>
            <p:ph type="title"/>
          </p:nvPr>
        </p:nvSpPr>
        <p:spPr>
          <a:xfrm>
            <a:off x="838200" y="469126"/>
            <a:ext cx="10515600" cy="5438513"/>
          </a:xfrm>
        </p:spPr>
        <p:txBody>
          <a:bodyPr/>
          <a:lstStyle/>
          <a:p>
            <a:pPr algn="ctr"/>
            <a:r>
              <a:rPr lang="nb-NO" sz="8000" b="1">
                <a:solidFill>
                  <a:schemeClr val="bg1"/>
                </a:solidFill>
              </a:rPr>
              <a:t>Slik virker vaksiner</a:t>
            </a:r>
          </a:p>
        </p:txBody>
      </p:sp>
    </p:spTree>
    <p:extLst>
      <p:ext uri="{BB962C8B-B14F-4D97-AF65-F5344CB8AC3E}">
        <p14:creationId xmlns:p14="http://schemas.microsoft.com/office/powerpoint/2010/main" val="202426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EC75A0-A3FD-4686-9E79-622DB8D4511C}"/>
              </a:ext>
            </a:extLst>
          </p:cNvPr>
          <p:cNvSpPr>
            <a:spLocks noGrp="1"/>
          </p:cNvSpPr>
          <p:nvPr>
            <p:ph type="title"/>
          </p:nvPr>
        </p:nvSpPr>
        <p:spPr>
          <a:xfrm>
            <a:off x="1024127" y="77724"/>
            <a:ext cx="8018272" cy="1179576"/>
          </a:xfrm>
        </p:spPr>
        <p:txBody>
          <a:bodyPr>
            <a:normAutofit/>
          </a:bodyPr>
          <a:lstStyle/>
          <a:p>
            <a:r>
              <a:rPr lang="nb-NO"/>
              <a:t>Slik virker en vaksine</a:t>
            </a:r>
          </a:p>
        </p:txBody>
      </p:sp>
      <p:sp>
        <p:nvSpPr>
          <p:cNvPr id="3" name="Plassholder for innhold 2">
            <a:extLst>
              <a:ext uri="{FF2B5EF4-FFF2-40B4-BE49-F238E27FC236}">
                <a16:creationId xmlns:a16="http://schemas.microsoft.com/office/drawing/2014/main" id="{0033A8F9-87E4-4790-965B-1975C699AE63}"/>
              </a:ext>
            </a:extLst>
          </p:cNvPr>
          <p:cNvSpPr>
            <a:spLocks noGrp="1"/>
          </p:cNvSpPr>
          <p:nvPr>
            <p:ph idx="1"/>
          </p:nvPr>
        </p:nvSpPr>
        <p:spPr>
          <a:xfrm>
            <a:off x="1024128" y="1257300"/>
            <a:ext cx="10075672" cy="5052060"/>
          </a:xfrm>
        </p:spPr>
        <p:txBody>
          <a:bodyPr>
            <a:normAutofit/>
          </a:bodyPr>
          <a:lstStyle/>
          <a:p>
            <a:r>
              <a:rPr lang="nb-NO" sz="2000">
                <a:hlinkClick r:id="rId2"/>
              </a:rPr>
              <a:t>https://www.helsenorge.no/vaksinasjon/vaksiner-og-vaksinebivirkninger/</a:t>
            </a:r>
            <a:r>
              <a:rPr lang="nb-NO" sz="2000"/>
              <a:t> </a:t>
            </a:r>
          </a:p>
          <a:p>
            <a:r>
              <a:rPr lang="nb-NO" sz="2400"/>
              <a:t>Hensikten med vaksinasjon er å oppnå beskyttelse mot sykdom uten å måtte gjennomgå selve sykdommen.</a:t>
            </a:r>
          </a:p>
          <a:p>
            <a:pPr marL="0" indent="0">
              <a:buNone/>
            </a:pPr>
            <a:endParaRPr lang="nb-NO" sz="2400"/>
          </a:p>
          <a:p>
            <a:r>
              <a:rPr lang="nb-NO" sz="2400"/>
              <a:t>​Ved vaksinasjon tilføres kroppen enten en svekket mikrobe, deler av en mikrobe, eller noe som likner den mikroben det ønskes beskyttelse mot. </a:t>
            </a:r>
          </a:p>
          <a:p>
            <a:pPr marL="0" indent="0">
              <a:buNone/>
            </a:pPr>
            <a:endParaRPr lang="nb-NO" sz="2400"/>
          </a:p>
          <a:p>
            <a:r>
              <a:rPr lang="nb-NO" sz="2400"/>
              <a:t>Når virkestoffene i </a:t>
            </a:r>
            <a:r>
              <a:rPr lang="nb-NO" sz="2400" b="1"/>
              <a:t>vaksinen</a:t>
            </a:r>
            <a:r>
              <a:rPr lang="nb-NO" sz="2400"/>
              <a:t> møter kroppens immunforsvar, dannes det immunforsvarsceller og antistoffer som vil gjenkjenne den "ekte" mikroben. Hvis den vaksinerte senere smittes med denne mikroben, vil immunforsvaret gi en raskere og bedre immunrespons som kan forhindre sykdom.</a:t>
            </a:r>
          </a:p>
        </p:txBody>
      </p:sp>
      <p:sp>
        <p:nvSpPr>
          <p:cNvPr id="4" name="Plassholder for bunntekst 3">
            <a:extLst>
              <a:ext uri="{FF2B5EF4-FFF2-40B4-BE49-F238E27FC236}">
                <a16:creationId xmlns:a16="http://schemas.microsoft.com/office/drawing/2014/main" id="{DA7295BE-F388-4ED1-B5C8-529578FF895B}"/>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53311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EC75A0-A3FD-4686-9E79-622DB8D4511C}"/>
              </a:ext>
            </a:extLst>
          </p:cNvPr>
          <p:cNvSpPr>
            <a:spLocks noGrp="1"/>
          </p:cNvSpPr>
          <p:nvPr>
            <p:ph type="title"/>
          </p:nvPr>
        </p:nvSpPr>
        <p:spPr>
          <a:xfrm>
            <a:off x="1024127" y="77724"/>
            <a:ext cx="8018272" cy="1179576"/>
          </a:xfrm>
        </p:spPr>
        <p:txBody>
          <a:bodyPr>
            <a:normAutofit/>
          </a:bodyPr>
          <a:lstStyle/>
          <a:p>
            <a:r>
              <a:rPr lang="nb-NO"/>
              <a:t>Slik virker vaksine mot Covid-19</a:t>
            </a:r>
          </a:p>
        </p:txBody>
      </p:sp>
      <p:sp>
        <p:nvSpPr>
          <p:cNvPr id="3" name="Plassholder for innhold 2">
            <a:extLst>
              <a:ext uri="{FF2B5EF4-FFF2-40B4-BE49-F238E27FC236}">
                <a16:creationId xmlns:a16="http://schemas.microsoft.com/office/drawing/2014/main" id="{0033A8F9-87E4-4790-965B-1975C699AE63}"/>
              </a:ext>
            </a:extLst>
          </p:cNvPr>
          <p:cNvSpPr>
            <a:spLocks noGrp="1"/>
          </p:cNvSpPr>
          <p:nvPr>
            <p:ph idx="1"/>
          </p:nvPr>
        </p:nvSpPr>
        <p:spPr>
          <a:xfrm>
            <a:off x="1024128" y="1257300"/>
            <a:ext cx="10075672" cy="5052060"/>
          </a:xfrm>
        </p:spPr>
        <p:txBody>
          <a:bodyPr>
            <a:normAutofit/>
          </a:bodyPr>
          <a:lstStyle/>
          <a:p>
            <a:r>
              <a:rPr lang="nb-NO" sz="2800"/>
              <a:t>Vaksinen lærer kroppen å kjenne igjen  og å beskytte seg mot koronaviruset.  </a:t>
            </a:r>
          </a:p>
          <a:p>
            <a:r>
              <a:rPr lang="nb-NO" sz="2800"/>
              <a:t>Kroppen husker hvordan den kan  forsvare seg mot viruset.</a:t>
            </a:r>
          </a:p>
          <a:p>
            <a:r>
              <a:rPr lang="nb-NO" sz="2800"/>
              <a:t>Vaksinen beskytter mot  koronasykdommen covid-19. </a:t>
            </a:r>
          </a:p>
          <a:p>
            <a:r>
              <a:rPr lang="nn-NO" sz="2800"/>
              <a:t>Vaksinen </a:t>
            </a:r>
            <a:r>
              <a:rPr lang="nn-NO" sz="2800" err="1"/>
              <a:t>fra</a:t>
            </a:r>
            <a:r>
              <a:rPr lang="nn-NO" sz="2800"/>
              <a:t> BioNTech</a:t>
            </a:r>
            <a:r>
              <a:rPr lang="nb-NO" sz="2800"/>
              <a:t> og Pfizer er også virksom mot muterte versjoner av Covid-19 viruset.</a:t>
            </a:r>
          </a:p>
          <a:p>
            <a:r>
              <a:rPr lang="nb-NO" sz="2800"/>
              <a:t>De fleste får god beskyttelse 1-2 uker etter  andre vaksinedose. </a:t>
            </a:r>
          </a:p>
          <a:p>
            <a:r>
              <a:rPr lang="nb-NO" sz="2800"/>
              <a:t>De som har fått vaksine bør fortsatt  følge vanlige regler for smittevern</a:t>
            </a:r>
          </a:p>
        </p:txBody>
      </p:sp>
      <p:sp>
        <p:nvSpPr>
          <p:cNvPr id="4" name="Plassholder for bunntekst 3">
            <a:extLst>
              <a:ext uri="{FF2B5EF4-FFF2-40B4-BE49-F238E27FC236}">
                <a16:creationId xmlns:a16="http://schemas.microsoft.com/office/drawing/2014/main" id="{DA7295BE-F388-4ED1-B5C8-529578FF895B}"/>
              </a:ext>
            </a:extLst>
          </p:cNvPr>
          <p:cNvSpPr>
            <a:spLocks noGrp="1"/>
          </p:cNvSpPr>
          <p:nvPr>
            <p:ph type="ftr" sz="quarter" idx="11"/>
          </p:nvPr>
        </p:nvSpPr>
        <p:spPr/>
        <p:txBody>
          <a:bodyPr/>
          <a:lstStyle/>
          <a:p>
            <a:r>
              <a:rPr lang="en-US"/>
              <a:t>Utarbeidet for bruk i Bergen kommune</a:t>
            </a:r>
          </a:p>
        </p:txBody>
      </p:sp>
    </p:spTree>
    <p:extLst>
      <p:ext uri="{BB962C8B-B14F-4D97-AF65-F5344CB8AC3E}">
        <p14:creationId xmlns:p14="http://schemas.microsoft.com/office/powerpoint/2010/main" val="3644153832"/>
      </p:ext>
    </p:extLst>
  </p:cSld>
  <p:clrMapOvr>
    <a:masterClrMapping/>
  </p:clrMapOvr>
</p:sld>
</file>

<file path=ppt/theme/theme1.xml><?xml version="1.0" encoding="utf-8"?>
<a:theme xmlns:a="http://schemas.openxmlformats.org/drawingml/2006/main" name="PPT_norsk">
  <a:themeElements>
    <a:clrScheme name="Bergen kommune">
      <a:dk1>
        <a:sysClr val="windowText" lastClr="000000"/>
      </a:dk1>
      <a:lt1>
        <a:sysClr val="window" lastClr="FFFFFF"/>
      </a:lt1>
      <a:dk2>
        <a:srgbClr val="BC0615"/>
      </a:dk2>
      <a:lt2>
        <a:srgbClr val="BF9D23"/>
      </a:lt2>
      <a:accent1>
        <a:srgbClr val="BC0615"/>
      </a:accent1>
      <a:accent2>
        <a:srgbClr val="BF9D23"/>
      </a:accent2>
      <a:accent3>
        <a:srgbClr val="5E020A"/>
      </a:accent3>
      <a:accent4>
        <a:srgbClr val="8F751A"/>
      </a:accent4>
      <a:accent5>
        <a:srgbClr val="F94755"/>
      </a:accent5>
      <a:accent6>
        <a:srgbClr val="F6EDCE"/>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norsk.potx" id="{86D7C2E3-80B4-4843-A112-DB90E0D9A8A9}" vid="{E05C6FC8-F2A8-4791-8993-77E11194EFF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092645293192147A53348A3550FF947" ma:contentTypeVersion="0" ma:contentTypeDescription="Opprett et nytt dokument." ma:contentTypeScope="" ma:versionID="7090ec6d3940b5960889acef3cdf2460">
  <xsd:schema xmlns:xsd="http://www.w3.org/2001/XMLSchema" xmlns:xs="http://www.w3.org/2001/XMLSchema" xmlns:p="http://schemas.microsoft.com/office/2006/metadata/properties" targetNamespace="http://schemas.microsoft.com/office/2006/metadata/properties" ma:root="true" ma:fieldsID="10eca36844940a562663ab968c2e01f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42FA0B-F441-4834-849A-E7BE9281DCF6}">
  <ds:schemaRefs>
    <ds:schemaRef ds:uri="http://schemas.microsoft.com/sharepoint/v3/contenttype/forms"/>
  </ds:schemaRefs>
</ds:datastoreItem>
</file>

<file path=customXml/itemProps2.xml><?xml version="1.0" encoding="utf-8"?>
<ds:datastoreItem xmlns:ds="http://schemas.openxmlformats.org/officeDocument/2006/customXml" ds:itemID="{96E118D6-6672-4A57-934B-AB72AC43EBF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F5F071E-8DDE-4860-BE28-82C65093B7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TotalTime>
  <Words>5166</Words>
  <Application>Microsoft Office PowerPoint</Application>
  <PresentationFormat>Widescreen</PresentationFormat>
  <Paragraphs>400</Paragraphs>
  <Slides>55</Slides>
  <Notes>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55</vt:i4>
      </vt:variant>
    </vt:vector>
  </HeadingPairs>
  <TitlesOfParts>
    <vt:vector size="59" baseType="lpstr">
      <vt:lpstr>Arial</vt:lpstr>
      <vt:lpstr>Calibri</vt:lpstr>
      <vt:lpstr>TW Cen MT</vt:lpstr>
      <vt:lpstr>PPT_norsk</vt:lpstr>
      <vt:lpstr>Vaksinasjon mot Covid-19 innføring i vaksinasjon og anafylaksiberedskap</vt:lpstr>
      <vt:lpstr>Om vaksinasjon</vt:lpstr>
      <vt:lpstr>Vaksinasjon</vt:lpstr>
      <vt:lpstr>Vaksinasjon</vt:lpstr>
      <vt:lpstr>Vaksinasjon</vt:lpstr>
      <vt:lpstr>PowerPoint-presentasjon</vt:lpstr>
      <vt:lpstr>Slik virker vaksiner</vt:lpstr>
      <vt:lpstr>Slik virker en vaksine</vt:lpstr>
      <vt:lpstr>Slik virker vaksine mot Covid-19</vt:lpstr>
      <vt:lpstr>Før vaksinasjon – vurdering av kontraindikasjoner</vt:lpstr>
      <vt:lpstr>Før vaksinasjon - vurdering av kontraindikasjoner</vt:lpstr>
      <vt:lpstr>Før vaksinasjon - Vurdering av kontraindikasjoner</vt:lpstr>
      <vt:lpstr>Før vaksinasjon - vurdering av kontraindikasjoner </vt:lpstr>
      <vt:lpstr>Før vaksinasjon - vurdering av kontraindikasjoner </vt:lpstr>
      <vt:lpstr>Vaksinering av personar over 18 år som ikkje har samtykkekompetanse https://www.fylkesmannen.no/nn/vestland/helse-omsorg-og-sosialtenester/helsetenester/vaksinering-av-personar-over-18-ar-som-ikkje-har-samtykkekompetanse/?utm_source=nyhetsbrev&amp;utm_medium=epost </vt:lpstr>
      <vt:lpstr>Vaksine fra  BioNTech Pfizer voksen og barn   </vt:lpstr>
      <vt:lpstr>Spesielle forhold for Pfizer vaksinen (voksen)</vt:lpstr>
      <vt:lpstr>Håndtering og blanding av Pfizer-vaksinen (voksen)</vt:lpstr>
      <vt:lpstr>Håndtering og blanding av Pfizer-vaksinen (voksen)</vt:lpstr>
      <vt:lpstr>Spesielle forhold for Pfizer vaksinen (barn)</vt:lpstr>
      <vt:lpstr>Håndtering og blanding av Pfizer-vaksinen (barn)</vt:lpstr>
      <vt:lpstr>Håndtering og blanding av Pfizer-vaksinen (barn)</vt:lpstr>
      <vt:lpstr>Vaksine fra  Moderna   </vt:lpstr>
      <vt:lpstr>PowerPoint-presentasjon</vt:lpstr>
      <vt:lpstr>Håndtering av Moderna-vaksinen</vt:lpstr>
      <vt:lpstr>PowerPoint-presentasjon</vt:lpstr>
      <vt:lpstr>Vaksine fra  Novavax   </vt:lpstr>
      <vt:lpstr>PowerPoint-presentasjon</vt:lpstr>
      <vt:lpstr>PowerPoint-presentasjon</vt:lpstr>
      <vt:lpstr>PowerPoint-presentasjon</vt:lpstr>
      <vt:lpstr>Injeksjonsteknikk og injeksjonssted</vt:lpstr>
      <vt:lpstr>Injeksjonsteknikk</vt:lpstr>
      <vt:lpstr>Injeksjonsteknikk - forts</vt:lpstr>
      <vt:lpstr>Injeksjonssted</vt:lpstr>
      <vt:lpstr>Bivirkninger etter vaksinasjon</vt:lpstr>
      <vt:lpstr>Bivirkninger etter vaksinasjon</vt:lpstr>
      <vt:lpstr>Bivirkninger fra BioNTech og Pfizer vaksinen</vt:lpstr>
      <vt:lpstr>Anafylaksi</vt:lpstr>
      <vt:lpstr>Vasovagal reaksjon på vaksine</vt:lpstr>
      <vt:lpstr>Allergisk reaksjon på vaksine</vt:lpstr>
      <vt:lpstr>Allergisk reaksjon på vaksine</vt:lpstr>
      <vt:lpstr>Anafylaksi</vt:lpstr>
      <vt:lpstr>Anafylaksi</vt:lpstr>
      <vt:lpstr>Allergisk reaksjon</vt:lpstr>
      <vt:lpstr>Journalføring og SYSVAK-registrering</vt:lpstr>
      <vt:lpstr>SYSVAK koder</vt:lpstr>
      <vt:lpstr>Journalføring og SYSVAK registrering</vt:lpstr>
      <vt:lpstr>Hvordan finne SYSVAK nett på Sikker sone</vt:lpstr>
      <vt:lpstr>av vaksiner som ikke blir registrert via journalsystem  https://www.fhi.no/hn/helseregistre-og-registre/sysvak/veileder-for-sysvak-nett/</vt:lpstr>
      <vt:lpstr>Registrering av vaksine på SYSVAK-nett – for registrering av vaksiner som ikke blir registrert via journalsystem  https://www.fhi.no/hn/helseregistre-og-registre/sysvak/veileder-for-sysvak-nett// </vt:lpstr>
      <vt:lpstr> Registrering av vaksine i SYSVAK- nett https://www.fhi.no/hn/helseregistre-og-registre/sysvak/veileder-for-sysvak-nett/</vt:lpstr>
      <vt:lpstr>Feilregistrering av vaksine</vt:lpstr>
      <vt:lpstr>Feilregistreringer av vaksine</vt:lpstr>
      <vt:lpstr>Diverse informasjon</vt:lpstr>
      <vt:lpstr>Div nettsider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Vaksinasjon mot Covid-19 innføring i vaksinasjon og anafylaksiberedskap</dc:title>
  <dc:creator>Darlington, Britt</dc:creator>
  <cp:lastModifiedBy>Kjerland, Maria Elisabeth</cp:lastModifiedBy>
  <cp:revision>12</cp:revision>
  <dcterms:created xsi:type="dcterms:W3CDTF">2021-01-26T12:54:16Z</dcterms:created>
  <dcterms:modified xsi:type="dcterms:W3CDTF">2022-06-01T12:14:28Z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0x010100C092645293192147A53348A3550FF947</vt:lpwstr>
  </property>
</Properties>
</file>